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0" y="-9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665" y="3229397"/>
            <a:ext cx="6102678" cy="1477328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664" y="4956049"/>
            <a:ext cx="4800600" cy="304833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2648" y="251521"/>
            <a:ext cx="1006134" cy="299267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65644" y="251528"/>
            <a:ext cx="1357722" cy="242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3949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19479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3106039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06085" y="2556939"/>
            <a:ext cx="2632500" cy="5663708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3551300" y="2556939"/>
            <a:ext cx="2632500" cy="5663708"/>
          </a:xfrm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515097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829893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3831891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2086812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1238984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CL_PPT_mal-2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665" y="3229397"/>
            <a:ext cx="6102678" cy="1477328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664" y="4956049"/>
            <a:ext cx="4800600" cy="304833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2648" y="251521"/>
            <a:ext cx="1006134" cy="299267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65644" y="251528"/>
            <a:ext cx="1357722" cy="242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4461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CL_PPT_mal-3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665" y="3229397"/>
            <a:ext cx="6102678" cy="1477328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664" y="4956049"/>
            <a:ext cx="4800600" cy="304833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2648" y="251521"/>
            <a:ext cx="1006134" cy="299267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65644" y="251528"/>
            <a:ext cx="1357722" cy="242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2158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1671903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- uten kulepu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b-NO" dirty="0" smtClean="0"/>
              <a:t>Tekst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1639795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- uten kulepunkt -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None/>
              <a:defRPr>
                <a:solidFill>
                  <a:srgbClr val="565659"/>
                </a:solidFill>
              </a:defRPr>
            </a:lvl1pPr>
          </a:lstStyle>
          <a:p>
            <a:pPr lvl="0"/>
            <a:r>
              <a:rPr lang="nb-NO" dirty="0" smtClean="0"/>
              <a:t>Tekst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658304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084" y="2556938"/>
            <a:ext cx="2614904" cy="5375441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3523500" y="2556933"/>
            <a:ext cx="3099600" cy="5375440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xmlns="" val="2348665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706084" y="2556938"/>
            <a:ext cx="2614904" cy="5375441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13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3523500" y="2556933"/>
            <a:ext cx="3099600" cy="2591131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  <p:sp>
        <p:nvSpPr>
          <p:cNvPr id="15" name="Plassholder for bilde 7"/>
          <p:cNvSpPr>
            <a:spLocks noGrp="1"/>
          </p:cNvSpPr>
          <p:nvPr>
            <p:ph type="pic" sz="quarter" idx="14" hasCustomPrompt="1"/>
          </p:nvPr>
        </p:nvSpPr>
        <p:spPr>
          <a:xfrm>
            <a:off x="3523500" y="5340085"/>
            <a:ext cx="3099600" cy="2591131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xmlns="" val="1576985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9410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2004" y="1612510"/>
            <a:ext cx="4664072" cy="33855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086" y="2569837"/>
            <a:ext cx="5477222" cy="603461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06" y="8700460"/>
            <a:ext cx="649542" cy="19202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900">
                <a:solidFill>
                  <a:srgbClr val="414042"/>
                </a:solidFill>
              </a:defRPr>
            </a:lvl1pPr>
          </a:lstStyle>
          <a:p>
            <a:fld id="{62F8C147-E5C9-4E5A-BFDA-02BE385E1D0E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9" name="Bilde 8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5751258" y="269764"/>
            <a:ext cx="972108" cy="173785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" y="0"/>
            <a:ext cx="5589240" cy="728133"/>
          </a:xfrm>
          <a:prstGeom prst="rect">
            <a:avLst/>
          </a:prstGeom>
        </p:spPr>
      </p:pic>
      <p:pic>
        <p:nvPicPr>
          <p:cNvPr id="10" name="Bilde 9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92360" y="2171733"/>
            <a:ext cx="6477000" cy="50800"/>
          </a:xfrm>
          <a:prstGeom prst="rect">
            <a:avLst/>
          </a:prstGeom>
        </p:spPr>
      </p:pic>
      <p:pic>
        <p:nvPicPr>
          <p:cNvPr id="21" name="Bilde 20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92360" y="8362951"/>
            <a:ext cx="6477000" cy="5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362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200" b="1" kern="1200">
          <a:solidFill>
            <a:srgbClr val="38AB67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Group 255"/>
          <p:cNvGrpSpPr/>
          <p:nvPr/>
        </p:nvGrpSpPr>
        <p:grpSpPr>
          <a:xfrm>
            <a:off x="188574" y="93273"/>
            <a:ext cx="6480786" cy="8223144"/>
            <a:chOff x="188574" y="93273"/>
            <a:chExt cx="6480786" cy="8223144"/>
          </a:xfrm>
        </p:grpSpPr>
        <p:grpSp>
          <p:nvGrpSpPr>
            <p:cNvPr id="163" name="Group 162"/>
            <p:cNvGrpSpPr/>
            <p:nvPr/>
          </p:nvGrpSpPr>
          <p:grpSpPr>
            <a:xfrm>
              <a:off x="188574" y="93273"/>
              <a:ext cx="6480786" cy="8223144"/>
              <a:chOff x="188574" y="93273"/>
              <a:chExt cx="6480786" cy="8223144"/>
            </a:xfrm>
          </p:grpSpPr>
          <p:grpSp>
            <p:nvGrpSpPr>
              <p:cNvPr id="268" name="Group 267"/>
              <p:cNvGrpSpPr/>
              <p:nvPr/>
            </p:nvGrpSpPr>
            <p:grpSpPr>
              <a:xfrm>
                <a:off x="188574" y="93273"/>
                <a:ext cx="6480786" cy="8223144"/>
                <a:chOff x="188574" y="93273"/>
                <a:chExt cx="6480786" cy="8223144"/>
              </a:xfrm>
            </p:grpSpPr>
            <p:cxnSp>
              <p:nvCxnSpPr>
                <p:cNvPr id="117" name="Straight Connector 249"/>
                <p:cNvCxnSpPr/>
                <p:nvPr/>
              </p:nvCxnSpPr>
              <p:spPr>
                <a:xfrm flipV="1">
                  <a:off x="3870826" y="3885942"/>
                  <a:ext cx="1017891" cy="15309"/>
                </a:xfrm>
                <a:prstGeom prst="line">
                  <a:avLst/>
                </a:prstGeom>
                <a:ln w="254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0" name="Group 109"/>
                <p:cNvGrpSpPr/>
                <p:nvPr/>
              </p:nvGrpSpPr>
              <p:grpSpPr>
                <a:xfrm>
                  <a:off x="188574" y="93273"/>
                  <a:ext cx="6480786" cy="8223144"/>
                  <a:chOff x="251520" y="836713"/>
                  <a:chExt cx="8748383" cy="10242881"/>
                </a:xfrm>
              </p:grpSpPr>
              <p:cxnSp>
                <p:nvCxnSpPr>
                  <p:cNvPr id="281" name="Straight Connector 280"/>
                  <p:cNvCxnSpPr/>
                  <p:nvPr/>
                </p:nvCxnSpPr>
                <p:spPr>
                  <a:xfrm flipV="1">
                    <a:off x="3414238" y="3364792"/>
                    <a:ext cx="932417" cy="11511"/>
                  </a:xfrm>
                  <a:prstGeom prst="line">
                    <a:avLst/>
                  </a:prstGeom>
                  <a:ln w="381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5" name="AutoShape 44"/>
                  <p:cNvSpPr>
                    <a:spLocks/>
                  </p:cNvSpPr>
                  <p:nvPr/>
                </p:nvSpPr>
                <p:spPr bwMode="auto">
                  <a:xfrm rot="10800000">
                    <a:off x="5076056" y="2591294"/>
                    <a:ext cx="144016" cy="494917"/>
                  </a:xfrm>
                  <a:custGeom>
                    <a:avLst/>
                    <a:gdLst>
                      <a:gd name="T0" fmla="*/ 127 w 21600"/>
                      <a:gd name="T1" fmla="*/ 158 h 21600"/>
                      <a:gd name="T2" fmla="*/ 73 w 21600"/>
                      <a:gd name="T3" fmla="*/ 316 h 21600"/>
                      <a:gd name="T4" fmla="*/ 18 w 21600"/>
                      <a:gd name="T5" fmla="*/ 158 h 21600"/>
                      <a:gd name="T6" fmla="*/ 7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469 w 21600"/>
                      <a:gd name="T13" fmla="*/ 4511 h 21600"/>
                      <a:gd name="T14" fmla="*/ 17131 w 21600"/>
                      <a:gd name="T15" fmla="*/ 1708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 anchorCtr="0"/>
                  <a:lstStyle/>
                  <a:p>
                    <a:endParaRPr lang="en-GB" sz="800">
                      <a:solidFill>
                        <a:prstClr val="black"/>
                      </a:solidFill>
                    </a:endParaRPr>
                  </a:p>
                </p:txBody>
              </p:sp>
              <p:cxnSp>
                <p:nvCxnSpPr>
                  <p:cNvPr id="121" name="Straight Connector 120"/>
                  <p:cNvCxnSpPr/>
                  <p:nvPr/>
                </p:nvCxnSpPr>
                <p:spPr>
                  <a:xfrm flipV="1">
                    <a:off x="3419924" y="2060848"/>
                    <a:ext cx="979182" cy="7181"/>
                  </a:xfrm>
                  <a:prstGeom prst="line">
                    <a:avLst/>
                  </a:prstGeom>
                  <a:ln w="381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9" name="Oval 138"/>
                  <p:cNvSpPr>
                    <a:spLocks/>
                  </p:cNvSpPr>
                  <p:nvPr/>
                </p:nvSpPr>
                <p:spPr bwMode="auto">
                  <a:xfrm>
                    <a:off x="5683998" y="1033828"/>
                    <a:ext cx="435298" cy="376765"/>
                  </a:xfrm>
                  <a:prstGeom prst="ellipse">
                    <a:avLst/>
                  </a:prstGeom>
                  <a:solidFill>
                    <a:srgbClr val="CCFFCC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ТВ</a:t>
                    </a:r>
                    <a:r>
                      <a:rPr lang="en-US" sz="800" b="1" dirty="0" smtClean="0">
                        <a:solidFill>
                          <a:prstClr val="black"/>
                        </a:solidFill>
                      </a:rPr>
                      <a:t/>
                    </a:r>
                    <a:br>
                      <a:rPr lang="en-US" sz="800" b="1" dirty="0" smtClean="0">
                        <a:solidFill>
                          <a:prstClr val="black"/>
                        </a:solidFill>
                      </a:rPr>
                    </a:b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03</a:t>
                    </a:r>
                    <a:endParaRPr lang="nn-NO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9" name="Oval 128"/>
                  <p:cNvSpPr>
                    <a:spLocks/>
                  </p:cNvSpPr>
                  <p:nvPr/>
                </p:nvSpPr>
                <p:spPr bwMode="auto">
                  <a:xfrm>
                    <a:off x="251520" y="1907042"/>
                    <a:ext cx="388902" cy="359997"/>
                  </a:xfrm>
                  <a:prstGeom prst="ellipse">
                    <a:avLst/>
                  </a:prstGeom>
                  <a:solidFill>
                    <a:srgbClr val="B6E1E4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ЗВТ</a:t>
                    </a:r>
                    <a:b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</a:br>
                    <a:r>
                      <a:rPr lang="nn-NO" sz="800" b="1" dirty="0" smtClean="0">
                        <a:solidFill>
                          <a:srgbClr val="000000"/>
                        </a:solidFill>
                        <a:cs typeface="Arial"/>
                      </a:rPr>
                      <a:t>xx</a:t>
                    </a:r>
                    <a:endParaRPr lang="nn-NO" sz="800" b="1" dirty="0">
                      <a:solidFill>
                        <a:srgbClr val="000000"/>
                      </a:solidFill>
                      <a:cs typeface="Arial"/>
                    </a:endParaRPr>
                  </a:p>
                </p:txBody>
              </p:sp>
              <p:sp>
                <p:nvSpPr>
                  <p:cNvPr id="341" name="Oval 340"/>
                  <p:cNvSpPr>
                    <a:spLocks/>
                  </p:cNvSpPr>
                  <p:nvPr/>
                </p:nvSpPr>
                <p:spPr bwMode="auto">
                  <a:xfrm>
                    <a:off x="251520" y="980728"/>
                    <a:ext cx="405066" cy="379942"/>
                  </a:xfrm>
                  <a:prstGeom prst="ellipse">
                    <a:avLst/>
                  </a:prstGeom>
                  <a:solidFill>
                    <a:srgbClr val="FFFF99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err="1" smtClean="0">
                        <a:solidFill>
                          <a:srgbClr val="000000"/>
                        </a:solidFill>
                        <a:cs typeface="Arial"/>
                      </a:rPr>
                      <a:t>ДВ</a:t>
                    </a: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/>
                    </a:r>
                    <a:b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</a:br>
                    <a:r>
                      <a:rPr lang="nn-NO" sz="800" dirty="0" smtClean="0">
                        <a:solidFill>
                          <a:srgbClr val="000000"/>
                        </a:solidFill>
                        <a:cs typeface="Arial"/>
                      </a:rPr>
                      <a:t>xx</a:t>
                    </a: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42" name="Oval 341"/>
                  <p:cNvSpPr>
                    <a:spLocks/>
                  </p:cNvSpPr>
                  <p:nvPr/>
                </p:nvSpPr>
                <p:spPr bwMode="auto">
                  <a:xfrm>
                    <a:off x="251520" y="1482300"/>
                    <a:ext cx="388902" cy="358777"/>
                  </a:xfrm>
                  <a:prstGeom prst="ellipse">
                    <a:avLst/>
                  </a:prstGeom>
                  <a:solidFill>
                    <a:srgbClr val="CCFFCC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ТВ</a:t>
                    </a:r>
                    <a:b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</a:br>
                    <a:r>
                      <a:rPr lang="nn-NO" sz="800" dirty="0" smtClean="0">
                        <a:solidFill>
                          <a:srgbClr val="000000"/>
                        </a:solidFill>
                        <a:cs typeface="Arial"/>
                      </a:rPr>
                      <a:t>xx</a:t>
                    </a: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43" name="Oval 342"/>
                  <p:cNvSpPr>
                    <a:spLocks/>
                  </p:cNvSpPr>
                  <p:nvPr/>
                </p:nvSpPr>
                <p:spPr bwMode="auto">
                  <a:xfrm>
                    <a:off x="251520" y="2379243"/>
                    <a:ext cx="388901" cy="32400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0" rIns="0" bIns="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prstClr val="white"/>
                        </a:solidFill>
                        <a:cs typeface="Arial"/>
                      </a:rPr>
                      <a:t>П</a:t>
                    </a:r>
                    <a:br>
                      <a:rPr lang="uk-UA" sz="800" b="1" dirty="0" smtClean="0">
                        <a:solidFill>
                          <a:prstClr val="white"/>
                        </a:solidFill>
                        <a:cs typeface="Arial"/>
                      </a:rPr>
                    </a:br>
                    <a:r>
                      <a:rPr lang="nn-NO" sz="800" dirty="0" smtClean="0">
                        <a:solidFill>
                          <a:prstClr val="white"/>
                        </a:solidFill>
                        <a:cs typeface="Arial"/>
                      </a:rPr>
                      <a:t>xx</a:t>
                    </a:r>
                    <a:endParaRPr lang="nn-NO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35" name="TextBox 334"/>
                  <p:cNvSpPr txBox="1"/>
                  <p:nvPr/>
                </p:nvSpPr>
                <p:spPr>
                  <a:xfrm>
                    <a:off x="683568" y="1107170"/>
                    <a:ext cx="1408677" cy="421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Джерело викидів</a:t>
                    </a:r>
                    <a:endParaRPr lang="en-GB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36" name="TextBox 335"/>
                  <p:cNvSpPr txBox="1"/>
                  <p:nvPr/>
                </p:nvSpPr>
                <p:spPr>
                  <a:xfrm>
                    <a:off x="683568" y="1479818"/>
                    <a:ext cx="1408677" cy="26836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Точка викидів</a:t>
                    </a:r>
                    <a:endParaRPr lang="en-GB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37" name="TextBox 336"/>
                  <p:cNvSpPr txBox="1"/>
                  <p:nvPr/>
                </p:nvSpPr>
                <p:spPr>
                  <a:xfrm>
                    <a:off x="683568" y="1873974"/>
                    <a:ext cx="1703117" cy="421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800" b="1" dirty="0" err="1" smtClean="0">
                        <a:solidFill>
                          <a:prstClr val="black"/>
                        </a:solidFill>
                      </a:rPr>
                      <a:t>Засіб</a:t>
                    </a:r>
                    <a:r>
                      <a:rPr lang="ru-RU" sz="800" b="1" dirty="0" smtClean="0">
                        <a:solidFill>
                          <a:prstClr val="black"/>
                        </a:solidFill>
                      </a:rPr>
                      <a:t> </a:t>
                    </a:r>
                    <a:r>
                      <a:rPr lang="ru-RU" sz="800" b="1" dirty="0" err="1" smtClean="0">
                        <a:solidFill>
                          <a:prstClr val="black"/>
                        </a:solidFill>
                      </a:rPr>
                      <a:t>вимірювальної</a:t>
                    </a:r>
                    <a:r>
                      <a:rPr lang="ru-RU" sz="800" b="1" dirty="0" smtClean="0">
                        <a:solidFill>
                          <a:prstClr val="black"/>
                        </a:solidFill>
                      </a:rPr>
                      <a:t> </a:t>
                    </a:r>
                    <a:r>
                      <a:rPr lang="ru-RU" sz="800" b="1" dirty="0" err="1" smtClean="0">
                        <a:solidFill>
                          <a:prstClr val="black"/>
                        </a:solidFill>
                      </a:rPr>
                      <a:t>техніки</a:t>
                    </a:r>
                    <a:endParaRPr lang="en-GB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38" name="TextBox 337"/>
                  <p:cNvSpPr txBox="1"/>
                  <p:nvPr/>
                </p:nvSpPr>
                <p:spPr>
                  <a:xfrm>
                    <a:off x="683568" y="2306022"/>
                    <a:ext cx="1408677" cy="421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Матеріальний потік</a:t>
                    </a:r>
                    <a:endParaRPr lang="en-GB" sz="800" b="1" dirty="0">
                      <a:solidFill>
                        <a:prstClr val="black"/>
                      </a:solidFill>
                    </a:endParaRPr>
                  </a:p>
                </p:txBody>
              </p:sp>
              <p:cxnSp>
                <p:nvCxnSpPr>
                  <p:cNvPr id="113" name="Straight Connector 112"/>
                  <p:cNvCxnSpPr/>
                  <p:nvPr/>
                </p:nvCxnSpPr>
                <p:spPr>
                  <a:xfrm>
                    <a:off x="359584" y="3304374"/>
                    <a:ext cx="79208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4" name="TextBox 113"/>
                  <p:cNvSpPr txBox="1"/>
                  <p:nvPr/>
                </p:nvSpPr>
                <p:spPr>
                  <a:xfrm>
                    <a:off x="1223680" y="3152738"/>
                    <a:ext cx="1408676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Межі установки</a:t>
                    </a:r>
                    <a:endParaRPr lang="en-GB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3" name="TextBox 262"/>
                  <p:cNvSpPr txBox="1"/>
                  <p:nvPr/>
                </p:nvSpPr>
                <p:spPr>
                  <a:xfrm>
                    <a:off x="446016" y="6505183"/>
                    <a:ext cx="1272799" cy="268361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 anchorCtr="0">
                    <a:spAutoFit/>
                  </a:bodyPr>
                  <a:lstStyle/>
                  <a:p>
                    <a:r>
                      <a:rPr lang="uk-UA" sz="800" b="1" dirty="0" smtClean="0">
                        <a:solidFill>
                          <a:srgbClr val="0070C0"/>
                        </a:solidFill>
                      </a:rPr>
                      <a:t>Природний газ</a:t>
                    </a:r>
                    <a:endParaRPr lang="en-GB" sz="800" b="1" dirty="0">
                      <a:solidFill>
                        <a:srgbClr val="0070C0"/>
                      </a:solidFill>
                    </a:endParaRPr>
                  </a:p>
                </p:txBody>
              </p:sp>
              <p:cxnSp>
                <p:nvCxnSpPr>
                  <p:cNvPr id="277" name="Straight Connector 276"/>
                  <p:cNvCxnSpPr/>
                  <p:nvPr/>
                </p:nvCxnSpPr>
                <p:spPr>
                  <a:xfrm>
                    <a:off x="1029235" y="6415488"/>
                    <a:ext cx="2410793" cy="1"/>
                  </a:xfrm>
                  <a:prstGeom prst="line">
                    <a:avLst/>
                  </a:prstGeom>
                  <a:ln w="31750">
                    <a:solidFill>
                      <a:srgbClr val="0070C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/>
                  <p:cNvCxnSpPr/>
                  <p:nvPr/>
                </p:nvCxnSpPr>
                <p:spPr>
                  <a:xfrm>
                    <a:off x="5251389" y="5797438"/>
                    <a:ext cx="432048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Straight Connector 249"/>
                  <p:cNvCxnSpPr/>
                  <p:nvPr/>
                </p:nvCxnSpPr>
                <p:spPr>
                  <a:xfrm flipV="1">
                    <a:off x="5223619" y="1979739"/>
                    <a:ext cx="1366024" cy="11482"/>
                  </a:xfrm>
                  <a:prstGeom prst="line">
                    <a:avLst/>
                  </a:prstGeom>
                  <a:ln w="25400"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Straight Connector 249"/>
                  <p:cNvCxnSpPr/>
                  <p:nvPr/>
                </p:nvCxnSpPr>
                <p:spPr>
                  <a:xfrm flipV="1">
                    <a:off x="5206997" y="3501008"/>
                    <a:ext cx="1357188" cy="11482"/>
                  </a:xfrm>
                  <a:prstGeom prst="line">
                    <a:avLst/>
                  </a:prstGeom>
                  <a:ln w="25400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3" name="Rectangle 202"/>
                  <p:cNvSpPr>
                    <a:spLocks/>
                  </p:cNvSpPr>
                  <p:nvPr/>
                </p:nvSpPr>
                <p:spPr bwMode="auto">
                  <a:xfrm>
                    <a:off x="4168457" y="3101643"/>
                    <a:ext cx="1294696" cy="526298"/>
                  </a:xfrm>
                  <a:prstGeom prst="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square" lIns="91440" tIns="45720" rIns="9144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lnSpc>
                        <a:spcPts val="1000"/>
                      </a:lnSpc>
                      <a:defRPr sz="1000"/>
                    </a:pPr>
                    <a:r>
                      <a:rPr lang="ru-RU" sz="800" b="1" dirty="0" smtClean="0">
                        <a:solidFill>
                          <a:schemeClr val="bg1"/>
                        </a:solidFill>
                      </a:rPr>
                      <a:t>Ц</a:t>
                    </a:r>
                    <a:r>
                      <a:rPr lang="uk-UA" sz="800" b="1" dirty="0" err="1" smtClean="0">
                        <a:solidFill>
                          <a:schemeClr val="bg1"/>
                        </a:solidFill>
                      </a:rPr>
                      <a:t>ех</a:t>
                    </a:r>
                    <a:r>
                      <a:rPr lang="uk-UA" sz="800" b="1" dirty="0" smtClean="0">
                        <a:solidFill>
                          <a:schemeClr val="bg1"/>
                        </a:solidFill>
                      </a:rPr>
                      <a:t> № </a:t>
                    </a:r>
                    <a:r>
                      <a:rPr lang="en-US" sz="800" b="1" dirty="0" smtClean="0">
                        <a:solidFill>
                          <a:schemeClr val="bg1"/>
                        </a:solidFill>
                      </a:rPr>
                      <a:t>2</a:t>
                    </a:r>
                    <a:endParaRPr lang="nn-NO" sz="800" dirty="0">
                      <a:solidFill>
                        <a:schemeClr val="bg1"/>
                      </a:solidFill>
                    </a:endParaRPr>
                  </a:p>
                </p:txBody>
              </p:sp>
              <p:grpSp>
                <p:nvGrpSpPr>
                  <p:cNvPr id="3" name="Group 203"/>
                  <p:cNvGrpSpPr>
                    <a:grpSpLocks/>
                  </p:cNvGrpSpPr>
                  <p:nvPr/>
                </p:nvGrpSpPr>
                <p:grpSpPr bwMode="auto">
                  <a:xfrm>
                    <a:off x="4692197" y="2995721"/>
                    <a:ext cx="583783" cy="108445"/>
                    <a:chOff x="290" y="574"/>
                    <a:chExt cx="545" cy="227"/>
                  </a:xfrm>
                  <a:solidFill>
                    <a:schemeClr val="tx1">
                      <a:lumMod val="50000"/>
                      <a:lumOff val="50000"/>
                    </a:schemeClr>
                  </a:solidFill>
                </p:grpSpPr>
                <p:sp>
                  <p:nvSpPr>
                    <p:cNvPr id="207" name="AutoShape 40"/>
                    <p:cNvSpPr>
                      <a:spLocks/>
                    </p:cNvSpPr>
                    <p:nvPr/>
                  </p:nvSpPr>
                  <p:spPr bwMode="auto">
                    <a:xfrm>
                      <a:off x="699" y="574"/>
                      <a:ext cx="136" cy="227"/>
                    </a:xfrm>
                    <a:prstGeom prst="rtTriangle">
                      <a:avLst/>
                    </a:prstGeom>
                    <a:grpFill/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08" name="AutoShape 41"/>
                    <p:cNvSpPr>
                      <a:spLocks/>
                    </p:cNvSpPr>
                    <p:nvPr/>
                  </p:nvSpPr>
                  <p:spPr bwMode="auto">
                    <a:xfrm>
                      <a:off x="563" y="574"/>
                      <a:ext cx="136" cy="227"/>
                    </a:xfrm>
                    <a:prstGeom prst="rtTriangle">
                      <a:avLst/>
                    </a:prstGeom>
                    <a:grpFill/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09" name="AutoShape 42"/>
                    <p:cNvSpPr>
                      <a:spLocks/>
                    </p:cNvSpPr>
                    <p:nvPr/>
                  </p:nvSpPr>
                  <p:spPr bwMode="auto">
                    <a:xfrm>
                      <a:off x="427" y="574"/>
                      <a:ext cx="136" cy="227"/>
                    </a:xfrm>
                    <a:prstGeom prst="rtTriangle">
                      <a:avLst/>
                    </a:prstGeom>
                    <a:grpFill/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0" name="AutoShape 43"/>
                    <p:cNvSpPr>
                      <a:spLocks/>
                    </p:cNvSpPr>
                    <p:nvPr/>
                  </p:nvSpPr>
                  <p:spPr bwMode="auto">
                    <a:xfrm>
                      <a:off x="290" y="574"/>
                      <a:ext cx="136" cy="227"/>
                    </a:xfrm>
                    <a:prstGeom prst="rtTriangle">
                      <a:avLst/>
                    </a:prstGeom>
                    <a:grpFill/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18" name="AutoShape 45"/>
                  <p:cNvSpPr>
                    <a:spLocks/>
                  </p:cNvSpPr>
                  <p:nvPr/>
                </p:nvSpPr>
                <p:spPr bwMode="auto">
                  <a:xfrm>
                    <a:off x="7236296" y="1124744"/>
                    <a:ext cx="1152874" cy="490422"/>
                  </a:xfrm>
                  <a:prstGeom prst="cloudCallout">
                    <a:avLst>
                      <a:gd name="adj1" fmla="val -156037"/>
                      <a:gd name="adj2" fmla="val 21320"/>
                    </a:avLst>
                  </a:pr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ts val="900"/>
                      </a:lnSpc>
                      <a:defRPr sz="1000"/>
                    </a:pPr>
                    <a:endParaRPr lang="nn-NO" sz="800" b="1" dirty="0" smtClean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Arial"/>
                    </a:endParaRPr>
                  </a:p>
                  <a:p>
                    <a:pPr algn="ctr">
                      <a:lnSpc>
                        <a:spcPts val="900"/>
                      </a:lnSpc>
                      <a:defRPr sz="1000"/>
                    </a:pPr>
                    <a:r>
                      <a:rPr lang="nn-NO" sz="800" b="1" dirty="0" smtClean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cs typeface="Arial"/>
                      </a:rPr>
                      <a:t>CO</a:t>
                    </a:r>
                    <a:r>
                      <a:rPr lang="nn-NO" sz="800" b="1" baseline="-25000" dirty="0" smtClean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cs typeface="Arial"/>
                      </a:rPr>
                      <a:t>2</a:t>
                    </a:r>
                    <a:endParaRPr lang="nn-NO" sz="800" b="1" baseline="-25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Arial"/>
                    </a:endParaRPr>
                  </a:p>
                  <a:p>
                    <a:pPr algn="ctr">
                      <a:defRPr sz="1000"/>
                    </a:pP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  <p:cxnSp>
                <p:nvCxnSpPr>
                  <p:cNvPr id="279" name="Straight Connector 278"/>
                  <p:cNvCxnSpPr/>
                  <p:nvPr/>
                </p:nvCxnSpPr>
                <p:spPr>
                  <a:xfrm>
                    <a:off x="3419872" y="2060849"/>
                    <a:ext cx="39445" cy="9018745"/>
                  </a:xfrm>
                  <a:prstGeom prst="line">
                    <a:avLst/>
                  </a:prstGeom>
                  <a:ln w="38100">
                    <a:solidFill>
                      <a:srgbClr val="0070C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2" name="Straight Connector 311"/>
                  <p:cNvCxnSpPr/>
                  <p:nvPr/>
                </p:nvCxnSpPr>
                <p:spPr>
                  <a:xfrm>
                    <a:off x="3419872" y="5589240"/>
                    <a:ext cx="1195206" cy="25719"/>
                  </a:xfrm>
                  <a:prstGeom prst="line">
                    <a:avLst/>
                  </a:prstGeom>
                  <a:ln w="381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8" name="Oval 213"/>
                  <p:cNvSpPr>
                    <a:spLocks/>
                  </p:cNvSpPr>
                  <p:nvPr/>
                </p:nvSpPr>
                <p:spPr bwMode="auto">
                  <a:xfrm>
                    <a:off x="4372098" y="4293096"/>
                    <a:ext cx="504056" cy="461744"/>
                  </a:xfrm>
                  <a:prstGeom prst="ellipse">
                    <a:avLst/>
                  </a:prstGeom>
                  <a:solidFill>
                    <a:srgbClr val="CCFFCC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ТВ</a:t>
                    </a:r>
                    <a:r>
                      <a:rPr lang="en-US" sz="800" b="1" dirty="0" smtClean="0">
                        <a:solidFill>
                          <a:prstClr val="black"/>
                        </a:solidFill>
                      </a:rPr>
                      <a:t/>
                    </a:r>
                    <a:br>
                      <a:rPr lang="en-US" sz="800" b="1" dirty="0" smtClean="0">
                        <a:solidFill>
                          <a:prstClr val="black"/>
                        </a:solidFill>
                      </a:rPr>
                    </a:b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08-10</a:t>
                    </a:r>
                    <a:endParaRPr lang="nn-NO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8" name="AutoShape 45"/>
                  <p:cNvSpPr>
                    <a:spLocks/>
                  </p:cNvSpPr>
                  <p:nvPr/>
                </p:nvSpPr>
                <p:spPr bwMode="auto">
                  <a:xfrm>
                    <a:off x="4374926" y="3697679"/>
                    <a:ext cx="1155499" cy="461880"/>
                  </a:xfrm>
                  <a:prstGeom prst="cloudCallout">
                    <a:avLst>
                      <a:gd name="adj1" fmla="val -1513"/>
                      <a:gd name="adj2" fmla="val 175844"/>
                    </a:avLst>
                  </a:pr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ts val="900"/>
                      </a:lnSpc>
                      <a:defRPr sz="1000"/>
                    </a:pPr>
                    <a:endParaRPr lang="nn-NO" sz="800" b="1" dirty="0" smtClean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Arial"/>
                    </a:endParaRPr>
                  </a:p>
                  <a:p>
                    <a:pPr algn="ctr">
                      <a:lnSpc>
                        <a:spcPts val="900"/>
                      </a:lnSpc>
                      <a:defRPr sz="1000"/>
                    </a:pPr>
                    <a:r>
                      <a:rPr lang="nn-NO" sz="800" b="1" dirty="0" smtClean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cs typeface="Arial"/>
                      </a:rPr>
                      <a:t>CO</a:t>
                    </a:r>
                    <a:r>
                      <a:rPr lang="nn-NO" sz="800" b="1" baseline="-25000" dirty="0" smtClean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cs typeface="Arial"/>
                      </a:rPr>
                      <a:t>2</a:t>
                    </a:r>
                    <a:endParaRPr lang="nn-NO" sz="800" b="1" baseline="-25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Arial"/>
                    </a:endParaRPr>
                  </a:p>
                  <a:p>
                    <a:pPr algn="ctr">
                      <a:defRPr sz="1000"/>
                    </a:pP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2" name="Oval 315"/>
                  <p:cNvSpPr>
                    <a:spLocks/>
                  </p:cNvSpPr>
                  <p:nvPr/>
                </p:nvSpPr>
                <p:spPr bwMode="auto">
                  <a:xfrm>
                    <a:off x="3550010" y="5373216"/>
                    <a:ext cx="432370" cy="414412"/>
                  </a:xfrm>
                  <a:prstGeom prst="ellipse">
                    <a:avLst/>
                  </a:prstGeom>
                  <a:solidFill>
                    <a:srgbClr val="B6E1E4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ЗВТ</a:t>
                    </a:r>
                    <a: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  <a:t/>
                    </a:r>
                    <a:b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</a:b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04</a:t>
                    </a:r>
                    <a:endParaRPr lang="nn-NO" sz="800" b="1" dirty="0">
                      <a:solidFill>
                        <a:srgbClr val="000000"/>
                      </a:solidFill>
                      <a:cs typeface="Arial"/>
                    </a:endParaRPr>
                  </a:p>
                </p:txBody>
              </p:sp>
              <p:grpSp>
                <p:nvGrpSpPr>
                  <p:cNvPr id="222" name="Group 221"/>
                  <p:cNvGrpSpPr/>
                  <p:nvPr/>
                </p:nvGrpSpPr>
                <p:grpSpPr>
                  <a:xfrm>
                    <a:off x="4298594" y="4802778"/>
                    <a:ext cx="1440160" cy="1024728"/>
                    <a:chOff x="4427984" y="4802778"/>
                    <a:chExt cx="1440160" cy="1024728"/>
                  </a:xfrm>
                </p:grpSpPr>
                <p:grpSp>
                  <p:nvGrpSpPr>
                    <p:cNvPr id="179" name="Group 178"/>
                    <p:cNvGrpSpPr/>
                    <p:nvPr/>
                  </p:nvGrpSpPr>
                  <p:grpSpPr>
                    <a:xfrm>
                      <a:off x="4718260" y="4802778"/>
                      <a:ext cx="613568" cy="494917"/>
                      <a:chOff x="5537730" y="4725144"/>
                      <a:chExt cx="613568" cy="494917"/>
                    </a:xfrm>
                  </p:grpSpPr>
                  <p:sp>
                    <p:nvSpPr>
                      <p:cNvPr id="175" name="AutoShape 44"/>
                      <p:cNvSpPr>
                        <a:spLocks/>
                      </p:cNvSpPr>
                      <p:nvPr/>
                    </p:nvSpPr>
                    <p:spPr bwMode="auto">
                      <a:xfrm rot="10800000">
                        <a:off x="5537730" y="4725144"/>
                        <a:ext cx="144016" cy="494917"/>
                      </a:xfrm>
                      <a:custGeom>
                        <a:avLst/>
                        <a:gdLst>
                          <a:gd name="T0" fmla="*/ 127 w 21600"/>
                          <a:gd name="T1" fmla="*/ 158 h 21600"/>
                          <a:gd name="T2" fmla="*/ 73 w 21600"/>
                          <a:gd name="T3" fmla="*/ 316 h 21600"/>
                          <a:gd name="T4" fmla="*/ 18 w 21600"/>
                          <a:gd name="T5" fmla="*/ 158 h 21600"/>
                          <a:gd name="T6" fmla="*/ 73 w 21600"/>
                          <a:gd name="T7" fmla="*/ 0 h 21600"/>
                          <a:gd name="T8" fmla="*/ 0 60000 65536"/>
                          <a:gd name="T9" fmla="*/ 0 60000 65536"/>
                          <a:gd name="T10" fmla="*/ 0 60000 65536"/>
                          <a:gd name="T11" fmla="*/ 0 60000 65536"/>
                          <a:gd name="T12" fmla="*/ 4469 w 21600"/>
                          <a:gd name="T13" fmla="*/ 4511 h 21600"/>
                          <a:gd name="T14" fmla="*/ 17131 w 21600"/>
                          <a:gd name="T15" fmla="*/ 17089 h 21600"/>
                        </a:gdLst>
                        <a:ahLst/>
                        <a:cxnLst>
                          <a:cxn ang="T8">
                            <a:pos x="T0" y="T1"/>
                          </a:cxn>
                          <a:cxn ang="T9">
                            <a:pos x="T2" y="T3"/>
                          </a:cxn>
                          <a:cxn ang="T10">
                            <a:pos x="T4" y="T5"/>
                          </a:cxn>
                          <a:cxn ang="T11">
                            <a:pos x="T6" y="T7"/>
                          </a:cxn>
                        </a:cxnLst>
                        <a:rect l="T12" t="T13" r="T14" b="T15"/>
                        <a:pathLst>
                          <a:path w="21600" h="21600">
                            <a:moveTo>
                              <a:pt x="0" y="0"/>
                            </a:moveTo>
                            <a:lnTo>
                              <a:pt x="5400" y="21600"/>
                            </a:lnTo>
                            <a:lnTo>
                              <a:pt x="16200" y="21600"/>
                            </a:lnTo>
                            <a:lnTo>
                              <a:pt x="21600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n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anchor="ctr" anchorCtr="0"/>
                      <a:lstStyle/>
                      <a:p>
                        <a:endParaRPr lang="en-GB" sz="80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77" name="AutoShape 44"/>
                      <p:cNvSpPr>
                        <a:spLocks/>
                      </p:cNvSpPr>
                      <p:nvPr/>
                    </p:nvSpPr>
                    <p:spPr bwMode="auto">
                      <a:xfrm rot="10800000">
                        <a:off x="6007282" y="4725144"/>
                        <a:ext cx="144016" cy="494917"/>
                      </a:xfrm>
                      <a:custGeom>
                        <a:avLst/>
                        <a:gdLst>
                          <a:gd name="T0" fmla="*/ 127 w 21600"/>
                          <a:gd name="T1" fmla="*/ 158 h 21600"/>
                          <a:gd name="T2" fmla="*/ 73 w 21600"/>
                          <a:gd name="T3" fmla="*/ 316 h 21600"/>
                          <a:gd name="T4" fmla="*/ 18 w 21600"/>
                          <a:gd name="T5" fmla="*/ 158 h 21600"/>
                          <a:gd name="T6" fmla="*/ 73 w 21600"/>
                          <a:gd name="T7" fmla="*/ 0 h 21600"/>
                          <a:gd name="T8" fmla="*/ 0 60000 65536"/>
                          <a:gd name="T9" fmla="*/ 0 60000 65536"/>
                          <a:gd name="T10" fmla="*/ 0 60000 65536"/>
                          <a:gd name="T11" fmla="*/ 0 60000 65536"/>
                          <a:gd name="T12" fmla="*/ 4469 w 21600"/>
                          <a:gd name="T13" fmla="*/ 4511 h 21600"/>
                          <a:gd name="T14" fmla="*/ 17131 w 21600"/>
                          <a:gd name="T15" fmla="*/ 17089 h 21600"/>
                        </a:gdLst>
                        <a:ahLst/>
                        <a:cxnLst>
                          <a:cxn ang="T8">
                            <a:pos x="T0" y="T1"/>
                          </a:cxn>
                          <a:cxn ang="T9">
                            <a:pos x="T2" y="T3"/>
                          </a:cxn>
                          <a:cxn ang="T10">
                            <a:pos x="T4" y="T5"/>
                          </a:cxn>
                          <a:cxn ang="T11">
                            <a:pos x="T6" y="T7"/>
                          </a:cxn>
                        </a:cxnLst>
                        <a:rect l="T12" t="T13" r="T14" b="T15"/>
                        <a:pathLst>
                          <a:path w="21600" h="21600">
                            <a:moveTo>
                              <a:pt x="0" y="0"/>
                            </a:moveTo>
                            <a:lnTo>
                              <a:pt x="5400" y="21600"/>
                            </a:lnTo>
                            <a:lnTo>
                              <a:pt x="16200" y="21600"/>
                            </a:lnTo>
                            <a:lnTo>
                              <a:pt x="21600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n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anchor="ctr" anchorCtr="0"/>
                      <a:lstStyle/>
                      <a:p>
                        <a:endParaRPr lang="en-GB" sz="80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78" name="AutoShape 44"/>
                      <p:cNvSpPr>
                        <a:spLocks/>
                      </p:cNvSpPr>
                      <p:nvPr/>
                    </p:nvSpPr>
                    <p:spPr bwMode="auto">
                      <a:xfrm rot="10800000">
                        <a:off x="5791258" y="4725144"/>
                        <a:ext cx="144016" cy="494917"/>
                      </a:xfrm>
                      <a:custGeom>
                        <a:avLst/>
                        <a:gdLst>
                          <a:gd name="T0" fmla="*/ 127 w 21600"/>
                          <a:gd name="T1" fmla="*/ 158 h 21600"/>
                          <a:gd name="T2" fmla="*/ 73 w 21600"/>
                          <a:gd name="T3" fmla="*/ 316 h 21600"/>
                          <a:gd name="T4" fmla="*/ 18 w 21600"/>
                          <a:gd name="T5" fmla="*/ 158 h 21600"/>
                          <a:gd name="T6" fmla="*/ 73 w 21600"/>
                          <a:gd name="T7" fmla="*/ 0 h 21600"/>
                          <a:gd name="T8" fmla="*/ 0 60000 65536"/>
                          <a:gd name="T9" fmla="*/ 0 60000 65536"/>
                          <a:gd name="T10" fmla="*/ 0 60000 65536"/>
                          <a:gd name="T11" fmla="*/ 0 60000 65536"/>
                          <a:gd name="T12" fmla="*/ 4469 w 21600"/>
                          <a:gd name="T13" fmla="*/ 4511 h 21600"/>
                          <a:gd name="T14" fmla="*/ 17131 w 21600"/>
                          <a:gd name="T15" fmla="*/ 17089 h 21600"/>
                        </a:gdLst>
                        <a:ahLst/>
                        <a:cxnLst>
                          <a:cxn ang="T8">
                            <a:pos x="T0" y="T1"/>
                          </a:cxn>
                          <a:cxn ang="T9">
                            <a:pos x="T2" y="T3"/>
                          </a:cxn>
                          <a:cxn ang="T10">
                            <a:pos x="T4" y="T5"/>
                          </a:cxn>
                          <a:cxn ang="T11">
                            <a:pos x="T6" y="T7"/>
                          </a:cxn>
                        </a:cxnLst>
                        <a:rect l="T12" t="T13" r="T14" b="T15"/>
                        <a:pathLst>
                          <a:path w="21600" h="21600">
                            <a:moveTo>
                              <a:pt x="0" y="0"/>
                            </a:moveTo>
                            <a:lnTo>
                              <a:pt x="5400" y="21600"/>
                            </a:lnTo>
                            <a:lnTo>
                              <a:pt x="16200" y="21600"/>
                            </a:lnTo>
                            <a:lnTo>
                              <a:pt x="21600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n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anchor="ctr" anchorCtr="0"/>
                      <a:lstStyle/>
                      <a:p>
                        <a:endParaRPr lang="en-GB" sz="80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78" name="Rectangle 77"/>
                    <p:cNvSpPr>
                      <a:spLocks/>
                    </p:cNvSpPr>
                    <p:nvPr/>
                  </p:nvSpPr>
                  <p:spPr bwMode="auto">
                    <a:xfrm>
                      <a:off x="4427984" y="5301208"/>
                      <a:ext cx="1440160" cy="526298"/>
                    </a:xfrm>
                    <a:prstGeom prst="rect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square" lIns="91440" tIns="45720" rIns="91440" bIns="45720" anchor="ctr" anchorCtr="0" upright="1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defRPr sz="1000"/>
                      </a:pPr>
                      <a:r>
                        <a:rPr lang="ru-RU" sz="800" b="1" dirty="0" smtClean="0">
                          <a:solidFill>
                            <a:schemeClr val="bg1"/>
                          </a:solidFill>
                        </a:rPr>
                        <a:t>Ц</a:t>
                      </a:r>
                      <a:r>
                        <a:rPr lang="uk-UA" sz="800" b="1" dirty="0" err="1" smtClean="0">
                          <a:solidFill>
                            <a:schemeClr val="bg1"/>
                          </a:solidFill>
                        </a:rPr>
                        <a:t>ех</a:t>
                      </a:r>
                      <a:r>
                        <a:rPr lang="uk-UA" sz="800" b="1" dirty="0" smtClean="0">
                          <a:solidFill>
                            <a:schemeClr val="bg1"/>
                          </a:solidFill>
                        </a:rPr>
                        <a:t> №3</a:t>
                      </a:r>
                      <a:endParaRPr lang="nn-NO" sz="800" dirty="0">
                        <a:solidFill>
                          <a:schemeClr val="bg1"/>
                        </a:solidFill>
                      </a:endParaRPr>
                    </a:p>
                  </p:txBody>
                </p:sp>
                <p:grpSp>
                  <p:nvGrpSpPr>
                    <p:cNvPr id="7" name="Group 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799405" y="5191676"/>
                      <a:ext cx="583783" cy="108445"/>
                      <a:chOff x="290" y="574"/>
                      <a:chExt cx="545" cy="227"/>
                    </a:xfrm>
                    <a:solidFill>
                      <a:schemeClr val="tx1">
                        <a:lumMod val="50000"/>
                        <a:lumOff val="50000"/>
                      </a:schemeClr>
                    </a:solidFill>
                  </p:grpSpPr>
                  <p:sp>
                    <p:nvSpPr>
                      <p:cNvPr id="80" name="AutoShape 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99" y="574"/>
                        <a:ext cx="136" cy="227"/>
                      </a:xfrm>
                      <a:prstGeom prst="rtTriangle">
                        <a:avLst/>
                      </a:prstGeom>
                      <a:grpFill/>
                      <a:ln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anchor="ctr" anchorCtr="0"/>
                      <a:lstStyle/>
                      <a:p>
                        <a:endParaRPr lang="en-GB" sz="80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81" name="AutoShape 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63" y="574"/>
                        <a:ext cx="136" cy="227"/>
                      </a:xfrm>
                      <a:prstGeom prst="rtTriangle">
                        <a:avLst/>
                      </a:prstGeom>
                      <a:grpFill/>
                      <a:ln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anchor="ctr" anchorCtr="0"/>
                      <a:lstStyle/>
                      <a:p>
                        <a:endParaRPr lang="en-GB" sz="80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82" name="AutoShape 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27" y="574"/>
                        <a:ext cx="136" cy="227"/>
                      </a:xfrm>
                      <a:prstGeom prst="rtTriangle">
                        <a:avLst/>
                      </a:prstGeom>
                      <a:grpFill/>
                      <a:ln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anchor="ctr" anchorCtr="0"/>
                      <a:lstStyle/>
                      <a:p>
                        <a:endParaRPr lang="en-GB" sz="80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83" name="AutoShape 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90" y="574"/>
                        <a:ext cx="136" cy="227"/>
                      </a:xfrm>
                      <a:prstGeom prst="rtTriangle">
                        <a:avLst/>
                      </a:prstGeom>
                      <a:grpFill/>
                      <a:ln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anchor="ctr" anchorCtr="0"/>
                      <a:lstStyle/>
                      <a:p>
                        <a:endParaRPr lang="en-GB" sz="80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</p:grpSp>
              </p:grpSp>
              <p:cxnSp>
                <p:nvCxnSpPr>
                  <p:cNvPr id="125" name="Straight Connector 249"/>
                  <p:cNvCxnSpPr/>
                  <p:nvPr/>
                </p:nvCxnSpPr>
                <p:spPr>
                  <a:xfrm>
                    <a:off x="6588224" y="1972938"/>
                    <a:ext cx="0" cy="3600400"/>
                  </a:xfrm>
                  <a:prstGeom prst="line">
                    <a:avLst/>
                  </a:prstGeom>
                  <a:ln w="2540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Straight Connector 249"/>
                  <p:cNvCxnSpPr/>
                  <p:nvPr/>
                </p:nvCxnSpPr>
                <p:spPr>
                  <a:xfrm flipH="1">
                    <a:off x="6588224" y="4941168"/>
                    <a:ext cx="1080120" cy="5889"/>
                  </a:xfrm>
                  <a:prstGeom prst="line">
                    <a:avLst/>
                  </a:prstGeom>
                  <a:ln w="25400">
                    <a:solidFill>
                      <a:schemeClr val="bg2">
                        <a:lumMod val="25000"/>
                      </a:schemeClr>
                    </a:solidFill>
                    <a:head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4" name="TextBox 153"/>
                  <p:cNvSpPr txBox="1"/>
                  <p:nvPr/>
                </p:nvSpPr>
                <p:spPr>
                  <a:xfrm>
                    <a:off x="7557988" y="4436087"/>
                    <a:ext cx="1441915" cy="728405"/>
                  </a:xfrm>
                  <a:prstGeom prst="rect">
                    <a:avLst/>
                  </a:prstGeom>
                  <a:noFill/>
                  <a:ln>
                    <a:noFill/>
                    <a:prstDash val="dash"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800" dirty="0" err="1" smtClean="0"/>
                      <a:t>СО</a:t>
                    </a:r>
                    <a:r>
                      <a:rPr lang="uk-UA" sz="800" baseline="-25000" dirty="0" err="1" smtClean="0"/>
                      <a:t>2</a:t>
                    </a:r>
                    <a:r>
                      <a:rPr lang="uk-UA" sz="800" dirty="0" smtClean="0"/>
                      <a:t> на виробництво карбаміду та споживачам</a:t>
                    </a:r>
                    <a:endParaRPr lang="ru-RU" sz="800" dirty="0"/>
                  </a:p>
                </p:txBody>
              </p:sp>
              <p:grpSp>
                <p:nvGrpSpPr>
                  <p:cNvPr id="8" name="Group 73"/>
                  <p:cNvGrpSpPr/>
                  <p:nvPr/>
                </p:nvGrpSpPr>
                <p:grpSpPr>
                  <a:xfrm>
                    <a:off x="3694026" y="1124745"/>
                    <a:ext cx="151780" cy="526223"/>
                    <a:chOff x="7021001" y="243855"/>
                    <a:chExt cx="144000" cy="564389"/>
                  </a:xfrm>
                </p:grpSpPr>
                <p:sp>
                  <p:nvSpPr>
                    <p:cNvPr id="64" name="Rectangle 63"/>
                    <p:cNvSpPr/>
                    <p:nvPr/>
                  </p:nvSpPr>
                  <p:spPr>
                    <a:xfrm flipV="1">
                      <a:off x="7062929" y="520244"/>
                      <a:ext cx="60144" cy="288000"/>
                    </a:xfrm>
                    <a:prstGeom prst="rect">
                      <a:avLst/>
                    </a:prstGeom>
                    <a:pattFill prst="pct50">
                      <a:fgClr>
                        <a:schemeClr val="accent3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  <a:ln w="635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800" dirty="0"/>
                    </a:p>
                  </p:txBody>
                </p:sp>
                <p:sp>
                  <p:nvSpPr>
                    <p:cNvPr id="65" name="Freeform 64"/>
                    <p:cNvSpPr>
                      <a:spLocks/>
                    </p:cNvSpPr>
                    <p:nvPr/>
                  </p:nvSpPr>
                  <p:spPr bwMode="auto">
                    <a:xfrm>
                      <a:off x="7021001" y="243855"/>
                      <a:ext cx="144000" cy="252000"/>
                    </a:xfrm>
                    <a:custGeom>
                      <a:avLst/>
                      <a:gdLst>
                        <a:gd name="T0" fmla="*/ 2147483646 w 141"/>
                        <a:gd name="T1" fmla="*/ 2147483646 h 343"/>
                        <a:gd name="T2" fmla="*/ 2147483646 w 141"/>
                        <a:gd name="T3" fmla="*/ 2147483646 h 343"/>
                        <a:gd name="T4" fmla="*/ 2147483646 w 141"/>
                        <a:gd name="T5" fmla="*/ 2147483646 h 343"/>
                        <a:gd name="T6" fmla="*/ 2147483646 w 141"/>
                        <a:gd name="T7" fmla="*/ 2147483646 h 343"/>
                        <a:gd name="T8" fmla="*/ 2147483646 w 141"/>
                        <a:gd name="T9" fmla="*/ 2147483646 h 343"/>
                        <a:gd name="T10" fmla="*/ 2147483646 w 141"/>
                        <a:gd name="T11" fmla="*/ 2147483646 h 343"/>
                        <a:gd name="T12" fmla="*/ 2147483646 w 141"/>
                        <a:gd name="T13" fmla="*/ 2147483646 h 343"/>
                        <a:gd name="T14" fmla="*/ 2147483646 w 141"/>
                        <a:gd name="T15" fmla="*/ 2147483646 h 343"/>
                        <a:gd name="T16" fmla="*/ 2147483646 w 141"/>
                        <a:gd name="T17" fmla="*/ 2147483646 h 343"/>
                        <a:gd name="T18" fmla="*/ 2147483646 w 141"/>
                        <a:gd name="T19" fmla="*/ 2147483646 h 343"/>
                        <a:gd name="T20" fmla="*/ 2147483646 w 141"/>
                        <a:gd name="T21" fmla="*/ 2147483646 h 343"/>
                        <a:gd name="T22" fmla="*/ 2147483646 w 141"/>
                        <a:gd name="T23" fmla="*/ 2147483646 h 343"/>
                        <a:gd name="T24" fmla="*/ 2147483646 w 141"/>
                        <a:gd name="T25" fmla="*/ 2147483646 h 343"/>
                        <a:gd name="T26" fmla="*/ 2147483646 w 141"/>
                        <a:gd name="T27" fmla="*/ 2147483646 h 343"/>
                        <a:gd name="T28" fmla="*/ 2147483646 w 141"/>
                        <a:gd name="T29" fmla="*/ 2147483646 h 343"/>
                        <a:gd name="T30" fmla="*/ 2147483646 w 141"/>
                        <a:gd name="T31" fmla="*/ 2147483646 h 343"/>
                        <a:gd name="T32" fmla="*/ 2147483646 w 141"/>
                        <a:gd name="T33" fmla="*/ 2147483646 h 343"/>
                        <a:gd name="T34" fmla="*/ 2147483646 w 141"/>
                        <a:gd name="T35" fmla="*/ 2147483646 h 343"/>
                        <a:gd name="T36" fmla="*/ 2147483646 w 141"/>
                        <a:gd name="T37" fmla="*/ 2147483646 h 343"/>
                        <a:gd name="T38" fmla="*/ 2147483646 w 141"/>
                        <a:gd name="T39" fmla="*/ 2147483646 h 343"/>
                        <a:gd name="T40" fmla="*/ 2147483646 w 141"/>
                        <a:gd name="T41" fmla="*/ 2147483646 h 343"/>
                        <a:gd name="T42" fmla="*/ 2147483646 w 141"/>
                        <a:gd name="T43" fmla="*/ 2147483646 h 343"/>
                        <a:gd name="T44" fmla="*/ 2147483646 w 141"/>
                        <a:gd name="T45" fmla="*/ 2147483646 h 343"/>
                        <a:gd name="T46" fmla="*/ 2147483646 w 141"/>
                        <a:gd name="T47" fmla="*/ 2147483646 h 343"/>
                        <a:gd name="T48" fmla="*/ 2147483646 w 141"/>
                        <a:gd name="T49" fmla="*/ 2147483646 h 343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0" t="0" r="r" b="b"/>
                      <a:pathLst>
                        <a:path w="141" h="343">
                          <a:moveTo>
                            <a:pt x="86" y="343"/>
                          </a:moveTo>
                          <a:cubicBezTo>
                            <a:pt x="82" y="331"/>
                            <a:pt x="82" y="317"/>
                            <a:pt x="76" y="306"/>
                          </a:cubicBezTo>
                          <a:cubicBezTo>
                            <a:pt x="64" y="282"/>
                            <a:pt x="65" y="305"/>
                            <a:pt x="65" y="291"/>
                          </a:cubicBezTo>
                          <a:cubicBezTo>
                            <a:pt x="60" y="281"/>
                            <a:pt x="58" y="267"/>
                            <a:pt x="49" y="260"/>
                          </a:cubicBezTo>
                          <a:cubicBezTo>
                            <a:pt x="43" y="256"/>
                            <a:pt x="29" y="265"/>
                            <a:pt x="29" y="265"/>
                          </a:cubicBezTo>
                          <a:cubicBezTo>
                            <a:pt x="26" y="255"/>
                            <a:pt x="16" y="249"/>
                            <a:pt x="13" y="239"/>
                          </a:cubicBezTo>
                          <a:cubicBezTo>
                            <a:pt x="9" y="226"/>
                            <a:pt x="10" y="211"/>
                            <a:pt x="8" y="197"/>
                          </a:cubicBezTo>
                          <a:cubicBezTo>
                            <a:pt x="7" y="192"/>
                            <a:pt x="5" y="187"/>
                            <a:pt x="3" y="182"/>
                          </a:cubicBezTo>
                          <a:cubicBezTo>
                            <a:pt x="7" y="142"/>
                            <a:pt x="0" y="122"/>
                            <a:pt x="39" y="135"/>
                          </a:cubicBezTo>
                          <a:cubicBezTo>
                            <a:pt x="29" y="120"/>
                            <a:pt x="26" y="106"/>
                            <a:pt x="13" y="93"/>
                          </a:cubicBezTo>
                          <a:cubicBezTo>
                            <a:pt x="6" y="73"/>
                            <a:pt x="9" y="66"/>
                            <a:pt x="24" y="52"/>
                          </a:cubicBezTo>
                          <a:cubicBezTo>
                            <a:pt x="56" y="63"/>
                            <a:pt x="27" y="78"/>
                            <a:pt x="60" y="68"/>
                          </a:cubicBezTo>
                          <a:cubicBezTo>
                            <a:pt x="62" y="51"/>
                            <a:pt x="61" y="33"/>
                            <a:pt x="65" y="16"/>
                          </a:cubicBezTo>
                          <a:cubicBezTo>
                            <a:pt x="66" y="11"/>
                            <a:pt x="74" y="0"/>
                            <a:pt x="76" y="5"/>
                          </a:cubicBezTo>
                          <a:cubicBezTo>
                            <a:pt x="119" y="128"/>
                            <a:pt x="59" y="26"/>
                            <a:pt x="91" y="78"/>
                          </a:cubicBezTo>
                          <a:cubicBezTo>
                            <a:pt x="125" y="70"/>
                            <a:pt x="141" y="73"/>
                            <a:pt x="112" y="104"/>
                          </a:cubicBezTo>
                          <a:cubicBezTo>
                            <a:pt x="100" y="140"/>
                            <a:pt x="92" y="132"/>
                            <a:pt x="117" y="140"/>
                          </a:cubicBezTo>
                          <a:cubicBezTo>
                            <a:pt x="97" y="147"/>
                            <a:pt x="90" y="155"/>
                            <a:pt x="107" y="171"/>
                          </a:cubicBezTo>
                          <a:cubicBezTo>
                            <a:pt x="109" y="176"/>
                            <a:pt x="115" y="182"/>
                            <a:pt x="112" y="187"/>
                          </a:cubicBezTo>
                          <a:cubicBezTo>
                            <a:pt x="102" y="207"/>
                            <a:pt x="75" y="171"/>
                            <a:pt x="112" y="208"/>
                          </a:cubicBezTo>
                          <a:cubicBezTo>
                            <a:pt x="95" y="219"/>
                            <a:pt x="79" y="222"/>
                            <a:pt x="60" y="228"/>
                          </a:cubicBezTo>
                          <a:cubicBezTo>
                            <a:pt x="72" y="241"/>
                            <a:pt x="76" y="253"/>
                            <a:pt x="81" y="270"/>
                          </a:cubicBezTo>
                          <a:cubicBezTo>
                            <a:pt x="79" y="277"/>
                            <a:pt x="79" y="285"/>
                            <a:pt x="76" y="291"/>
                          </a:cubicBezTo>
                          <a:cubicBezTo>
                            <a:pt x="64" y="315"/>
                            <a:pt x="65" y="292"/>
                            <a:pt x="65" y="306"/>
                          </a:cubicBezTo>
                          <a:lnTo>
                            <a:pt x="86" y="343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wrap="none" anchor="ctr"/>
                    <a:lstStyle>
                      <a:defPPr>
                        <a:defRPr lang="nb-NO"/>
                      </a:defPPr>
                      <a:lvl1pPr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endParaRPr lang="en-GB" sz="800"/>
                    </a:p>
                  </p:txBody>
                </p:sp>
              </p:grpSp>
              <p:sp>
                <p:nvSpPr>
                  <p:cNvPr id="72" name="Oval 71"/>
                  <p:cNvSpPr>
                    <a:spLocks/>
                  </p:cNvSpPr>
                  <p:nvPr/>
                </p:nvSpPr>
                <p:spPr bwMode="auto">
                  <a:xfrm>
                    <a:off x="3264909" y="946225"/>
                    <a:ext cx="403488" cy="356686"/>
                  </a:xfrm>
                  <a:prstGeom prst="ellipse">
                    <a:avLst/>
                  </a:prstGeom>
                  <a:solidFill>
                    <a:srgbClr val="CCFFCC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ТВ</a:t>
                    </a:r>
                    <a:r>
                      <a:rPr lang="en-US" sz="800" b="1" dirty="0" smtClean="0">
                        <a:solidFill>
                          <a:prstClr val="black"/>
                        </a:solidFill>
                      </a:rPr>
                      <a:t/>
                    </a:r>
                    <a:br>
                      <a:rPr lang="en-US" sz="800" b="1" dirty="0" smtClean="0">
                        <a:solidFill>
                          <a:prstClr val="black"/>
                        </a:solidFill>
                      </a:rPr>
                    </a:b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04</a:t>
                    </a:r>
                    <a:endParaRPr lang="nn-NO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3" name="Oval 72"/>
                  <p:cNvSpPr>
                    <a:spLocks/>
                  </p:cNvSpPr>
                  <p:nvPr/>
                </p:nvSpPr>
                <p:spPr bwMode="auto">
                  <a:xfrm>
                    <a:off x="5773258" y="2492896"/>
                    <a:ext cx="432048" cy="389736"/>
                  </a:xfrm>
                  <a:prstGeom prst="ellipse">
                    <a:avLst/>
                  </a:prstGeom>
                  <a:solidFill>
                    <a:srgbClr val="CCFFCC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ТВ</a:t>
                    </a:r>
                    <a:r>
                      <a:rPr lang="en-US" sz="800" b="1" dirty="0" smtClean="0">
                        <a:solidFill>
                          <a:prstClr val="black"/>
                        </a:solidFill>
                      </a:rPr>
                      <a:t/>
                    </a:r>
                    <a:br>
                      <a:rPr lang="en-US" sz="800" b="1" dirty="0" smtClean="0">
                        <a:solidFill>
                          <a:prstClr val="black"/>
                        </a:solidFill>
                      </a:rPr>
                    </a:b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06</a:t>
                    </a:r>
                    <a:endParaRPr lang="nn-NO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1" name="Rectangle 110"/>
                  <p:cNvSpPr/>
                  <p:nvPr/>
                </p:nvSpPr>
                <p:spPr>
                  <a:xfrm>
                    <a:off x="2778893" y="836713"/>
                    <a:ext cx="6185594" cy="9525326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sz="800"/>
                  </a:p>
                </p:txBody>
              </p:sp>
              <p:sp>
                <p:nvSpPr>
                  <p:cNvPr id="100" name="TextBox 99"/>
                  <p:cNvSpPr txBox="1"/>
                  <p:nvPr/>
                </p:nvSpPr>
                <p:spPr>
                  <a:xfrm>
                    <a:off x="2829929" y="1340768"/>
                    <a:ext cx="920997" cy="421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800" dirty="0" smtClean="0"/>
                      <a:t>Факельна установка</a:t>
                    </a:r>
                    <a:endParaRPr lang="ru-RU" sz="800" dirty="0"/>
                  </a:p>
                </p:txBody>
              </p:sp>
              <p:cxnSp>
                <p:nvCxnSpPr>
                  <p:cNvPr id="102" name="Straight Connector 101"/>
                  <p:cNvCxnSpPr>
                    <a:stCxn id="64" idx="0"/>
                  </p:cNvCxnSpPr>
                  <p:nvPr/>
                </p:nvCxnSpPr>
                <p:spPr>
                  <a:xfrm flipH="1">
                    <a:off x="3766034" y="1650968"/>
                    <a:ext cx="3882" cy="409880"/>
                  </a:xfrm>
                  <a:prstGeom prst="line">
                    <a:avLst/>
                  </a:prstGeom>
                  <a:ln w="28575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7" name="AutoShape 44"/>
                  <p:cNvSpPr>
                    <a:spLocks/>
                  </p:cNvSpPr>
                  <p:nvPr/>
                </p:nvSpPr>
                <p:spPr bwMode="auto">
                  <a:xfrm rot="10800000">
                    <a:off x="5076056" y="1412775"/>
                    <a:ext cx="144016" cy="494917"/>
                  </a:xfrm>
                  <a:custGeom>
                    <a:avLst/>
                    <a:gdLst>
                      <a:gd name="T0" fmla="*/ 127 w 21600"/>
                      <a:gd name="T1" fmla="*/ 158 h 21600"/>
                      <a:gd name="T2" fmla="*/ 73 w 21600"/>
                      <a:gd name="T3" fmla="*/ 316 h 21600"/>
                      <a:gd name="T4" fmla="*/ 18 w 21600"/>
                      <a:gd name="T5" fmla="*/ 158 h 21600"/>
                      <a:gd name="T6" fmla="*/ 7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469 w 21600"/>
                      <a:gd name="T13" fmla="*/ 4511 h 21600"/>
                      <a:gd name="T14" fmla="*/ 17131 w 21600"/>
                      <a:gd name="T15" fmla="*/ 1708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 anchorCtr="0"/>
                  <a:lstStyle/>
                  <a:p>
                    <a:endParaRPr lang="en-GB" sz="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4" name="Oval 213"/>
                  <p:cNvSpPr>
                    <a:spLocks/>
                  </p:cNvSpPr>
                  <p:nvPr/>
                </p:nvSpPr>
                <p:spPr bwMode="auto">
                  <a:xfrm>
                    <a:off x="4572001" y="1033828"/>
                    <a:ext cx="435298" cy="365312"/>
                  </a:xfrm>
                  <a:prstGeom prst="ellipse">
                    <a:avLst/>
                  </a:prstGeom>
                  <a:solidFill>
                    <a:srgbClr val="CCFFCC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ТВ</a:t>
                    </a:r>
                    <a:r>
                      <a:rPr lang="en-US" sz="800" b="1" dirty="0" smtClean="0">
                        <a:solidFill>
                          <a:prstClr val="black"/>
                        </a:solidFill>
                      </a:rPr>
                      <a:t/>
                    </a:r>
                    <a:br>
                      <a:rPr lang="en-US" sz="800" b="1" dirty="0" smtClean="0">
                        <a:solidFill>
                          <a:prstClr val="black"/>
                        </a:solidFill>
                      </a:rPr>
                    </a:b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01</a:t>
                    </a:r>
                    <a:endParaRPr lang="nn-NO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8" name="Oval 117"/>
                  <p:cNvSpPr>
                    <a:spLocks/>
                  </p:cNvSpPr>
                  <p:nvPr/>
                </p:nvSpPr>
                <p:spPr bwMode="auto">
                  <a:xfrm>
                    <a:off x="5076055" y="1033827"/>
                    <a:ext cx="435298" cy="365313"/>
                  </a:xfrm>
                  <a:prstGeom prst="ellipse">
                    <a:avLst/>
                  </a:prstGeom>
                  <a:solidFill>
                    <a:srgbClr val="CCFFCC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ТВ</a:t>
                    </a:r>
                    <a:r>
                      <a:rPr lang="en-US" sz="800" b="1" dirty="0" smtClean="0">
                        <a:solidFill>
                          <a:prstClr val="black"/>
                        </a:solidFill>
                      </a:rPr>
                      <a:t/>
                    </a:r>
                    <a:br>
                      <a:rPr lang="en-US" sz="800" b="1" dirty="0" smtClean="0">
                        <a:solidFill>
                          <a:prstClr val="black"/>
                        </a:solidFill>
                      </a:rPr>
                    </a:b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02</a:t>
                    </a:r>
                    <a:endParaRPr lang="nn-NO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0" name="Oval 129"/>
                  <p:cNvSpPr>
                    <a:spLocks/>
                  </p:cNvSpPr>
                  <p:nvPr/>
                </p:nvSpPr>
                <p:spPr bwMode="auto">
                  <a:xfrm>
                    <a:off x="5220072" y="2558632"/>
                    <a:ext cx="435298" cy="375928"/>
                  </a:xfrm>
                  <a:prstGeom prst="ellipse">
                    <a:avLst/>
                  </a:prstGeom>
                  <a:solidFill>
                    <a:srgbClr val="CCFFCC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ТВ</a:t>
                    </a:r>
                    <a:r>
                      <a:rPr lang="en-US" sz="800" b="1" dirty="0" smtClean="0">
                        <a:solidFill>
                          <a:prstClr val="black"/>
                        </a:solidFill>
                      </a:rPr>
                      <a:t/>
                    </a:r>
                    <a:br>
                      <a:rPr lang="en-US" sz="800" b="1" dirty="0" smtClean="0">
                        <a:solidFill>
                          <a:prstClr val="black"/>
                        </a:solidFill>
                      </a:rPr>
                    </a:b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05</a:t>
                    </a:r>
                    <a:endParaRPr lang="nn-NO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2" name="Oval 188"/>
                  <p:cNvSpPr>
                    <a:spLocks/>
                  </p:cNvSpPr>
                  <p:nvPr/>
                </p:nvSpPr>
                <p:spPr bwMode="auto">
                  <a:xfrm>
                    <a:off x="4923260" y="3186493"/>
                    <a:ext cx="465187" cy="420939"/>
                  </a:xfrm>
                  <a:prstGeom prst="ellipse">
                    <a:avLst/>
                  </a:prstGeom>
                  <a:solidFill>
                    <a:srgbClr val="FFFF99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err="1" smtClean="0">
                        <a:solidFill>
                          <a:srgbClr val="000000"/>
                        </a:solidFill>
                        <a:cs typeface="Arial"/>
                      </a:rPr>
                      <a:t>ДВ</a:t>
                    </a:r>
                    <a: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  <a:t/>
                    </a:r>
                    <a:b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</a:b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02</a:t>
                    </a: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150" name="Group 73"/>
                  <p:cNvGrpSpPr/>
                  <p:nvPr/>
                </p:nvGrpSpPr>
                <p:grpSpPr>
                  <a:xfrm>
                    <a:off x="5249893" y="4767381"/>
                    <a:ext cx="151780" cy="526225"/>
                    <a:chOff x="8136200" y="512704"/>
                    <a:chExt cx="144000" cy="564390"/>
                  </a:xfrm>
                </p:grpSpPr>
                <p:sp>
                  <p:nvSpPr>
                    <p:cNvPr id="151" name="Rectangle 150"/>
                    <p:cNvSpPr/>
                    <p:nvPr/>
                  </p:nvSpPr>
                  <p:spPr>
                    <a:xfrm flipV="1">
                      <a:off x="8178128" y="789094"/>
                      <a:ext cx="60144" cy="288000"/>
                    </a:xfrm>
                    <a:prstGeom prst="rect">
                      <a:avLst/>
                    </a:prstGeom>
                    <a:pattFill prst="pct50">
                      <a:fgClr>
                        <a:schemeClr val="accent3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  <a:ln w="635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800" dirty="0"/>
                    </a:p>
                  </p:txBody>
                </p:sp>
                <p:sp>
                  <p:nvSpPr>
                    <p:cNvPr id="152" name="Freeform 151"/>
                    <p:cNvSpPr>
                      <a:spLocks/>
                    </p:cNvSpPr>
                    <p:nvPr/>
                  </p:nvSpPr>
                  <p:spPr bwMode="auto">
                    <a:xfrm>
                      <a:off x="8136200" y="512704"/>
                      <a:ext cx="144000" cy="252000"/>
                    </a:xfrm>
                    <a:custGeom>
                      <a:avLst/>
                      <a:gdLst>
                        <a:gd name="T0" fmla="*/ 2147483646 w 141"/>
                        <a:gd name="T1" fmla="*/ 2147483646 h 343"/>
                        <a:gd name="T2" fmla="*/ 2147483646 w 141"/>
                        <a:gd name="T3" fmla="*/ 2147483646 h 343"/>
                        <a:gd name="T4" fmla="*/ 2147483646 w 141"/>
                        <a:gd name="T5" fmla="*/ 2147483646 h 343"/>
                        <a:gd name="T6" fmla="*/ 2147483646 w 141"/>
                        <a:gd name="T7" fmla="*/ 2147483646 h 343"/>
                        <a:gd name="T8" fmla="*/ 2147483646 w 141"/>
                        <a:gd name="T9" fmla="*/ 2147483646 h 343"/>
                        <a:gd name="T10" fmla="*/ 2147483646 w 141"/>
                        <a:gd name="T11" fmla="*/ 2147483646 h 343"/>
                        <a:gd name="T12" fmla="*/ 2147483646 w 141"/>
                        <a:gd name="T13" fmla="*/ 2147483646 h 343"/>
                        <a:gd name="T14" fmla="*/ 2147483646 w 141"/>
                        <a:gd name="T15" fmla="*/ 2147483646 h 343"/>
                        <a:gd name="T16" fmla="*/ 2147483646 w 141"/>
                        <a:gd name="T17" fmla="*/ 2147483646 h 343"/>
                        <a:gd name="T18" fmla="*/ 2147483646 w 141"/>
                        <a:gd name="T19" fmla="*/ 2147483646 h 343"/>
                        <a:gd name="T20" fmla="*/ 2147483646 w 141"/>
                        <a:gd name="T21" fmla="*/ 2147483646 h 343"/>
                        <a:gd name="T22" fmla="*/ 2147483646 w 141"/>
                        <a:gd name="T23" fmla="*/ 2147483646 h 343"/>
                        <a:gd name="T24" fmla="*/ 2147483646 w 141"/>
                        <a:gd name="T25" fmla="*/ 2147483646 h 343"/>
                        <a:gd name="T26" fmla="*/ 2147483646 w 141"/>
                        <a:gd name="T27" fmla="*/ 2147483646 h 343"/>
                        <a:gd name="T28" fmla="*/ 2147483646 w 141"/>
                        <a:gd name="T29" fmla="*/ 2147483646 h 343"/>
                        <a:gd name="T30" fmla="*/ 2147483646 w 141"/>
                        <a:gd name="T31" fmla="*/ 2147483646 h 343"/>
                        <a:gd name="T32" fmla="*/ 2147483646 w 141"/>
                        <a:gd name="T33" fmla="*/ 2147483646 h 343"/>
                        <a:gd name="T34" fmla="*/ 2147483646 w 141"/>
                        <a:gd name="T35" fmla="*/ 2147483646 h 343"/>
                        <a:gd name="T36" fmla="*/ 2147483646 w 141"/>
                        <a:gd name="T37" fmla="*/ 2147483646 h 343"/>
                        <a:gd name="T38" fmla="*/ 2147483646 w 141"/>
                        <a:gd name="T39" fmla="*/ 2147483646 h 343"/>
                        <a:gd name="T40" fmla="*/ 2147483646 w 141"/>
                        <a:gd name="T41" fmla="*/ 2147483646 h 343"/>
                        <a:gd name="T42" fmla="*/ 2147483646 w 141"/>
                        <a:gd name="T43" fmla="*/ 2147483646 h 343"/>
                        <a:gd name="T44" fmla="*/ 2147483646 w 141"/>
                        <a:gd name="T45" fmla="*/ 2147483646 h 343"/>
                        <a:gd name="T46" fmla="*/ 2147483646 w 141"/>
                        <a:gd name="T47" fmla="*/ 2147483646 h 343"/>
                        <a:gd name="T48" fmla="*/ 2147483646 w 141"/>
                        <a:gd name="T49" fmla="*/ 2147483646 h 343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0" t="0" r="r" b="b"/>
                      <a:pathLst>
                        <a:path w="141" h="343">
                          <a:moveTo>
                            <a:pt x="86" y="343"/>
                          </a:moveTo>
                          <a:cubicBezTo>
                            <a:pt x="82" y="331"/>
                            <a:pt x="82" y="317"/>
                            <a:pt x="76" y="306"/>
                          </a:cubicBezTo>
                          <a:cubicBezTo>
                            <a:pt x="64" y="282"/>
                            <a:pt x="65" y="305"/>
                            <a:pt x="65" y="291"/>
                          </a:cubicBezTo>
                          <a:cubicBezTo>
                            <a:pt x="60" y="281"/>
                            <a:pt x="58" y="267"/>
                            <a:pt x="49" y="260"/>
                          </a:cubicBezTo>
                          <a:cubicBezTo>
                            <a:pt x="43" y="256"/>
                            <a:pt x="29" y="265"/>
                            <a:pt x="29" y="265"/>
                          </a:cubicBezTo>
                          <a:cubicBezTo>
                            <a:pt x="26" y="255"/>
                            <a:pt x="16" y="249"/>
                            <a:pt x="13" y="239"/>
                          </a:cubicBezTo>
                          <a:cubicBezTo>
                            <a:pt x="9" y="226"/>
                            <a:pt x="10" y="211"/>
                            <a:pt x="8" y="197"/>
                          </a:cubicBezTo>
                          <a:cubicBezTo>
                            <a:pt x="7" y="192"/>
                            <a:pt x="5" y="187"/>
                            <a:pt x="3" y="182"/>
                          </a:cubicBezTo>
                          <a:cubicBezTo>
                            <a:pt x="7" y="142"/>
                            <a:pt x="0" y="122"/>
                            <a:pt x="39" y="135"/>
                          </a:cubicBezTo>
                          <a:cubicBezTo>
                            <a:pt x="29" y="120"/>
                            <a:pt x="26" y="106"/>
                            <a:pt x="13" y="93"/>
                          </a:cubicBezTo>
                          <a:cubicBezTo>
                            <a:pt x="6" y="73"/>
                            <a:pt x="9" y="66"/>
                            <a:pt x="24" y="52"/>
                          </a:cubicBezTo>
                          <a:cubicBezTo>
                            <a:pt x="56" y="63"/>
                            <a:pt x="27" y="78"/>
                            <a:pt x="60" y="68"/>
                          </a:cubicBezTo>
                          <a:cubicBezTo>
                            <a:pt x="62" y="51"/>
                            <a:pt x="61" y="33"/>
                            <a:pt x="65" y="16"/>
                          </a:cubicBezTo>
                          <a:cubicBezTo>
                            <a:pt x="66" y="11"/>
                            <a:pt x="74" y="0"/>
                            <a:pt x="76" y="5"/>
                          </a:cubicBezTo>
                          <a:cubicBezTo>
                            <a:pt x="119" y="128"/>
                            <a:pt x="59" y="26"/>
                            <a:pt x="91" y="78"/>
                          </a:cubicBezTo>
                          <a:cubicBezTo>
                            <a:pt x="125" y="70"/>
                            <a:pt x="141" y="73"/>
                            <a:pt x="112" y="104"/>
                          </a:cubicBezTo>
                          <a:cubicBezTo>
                            <a:pt x="100" y="140"/>
                            <a:pt x="92" y="132"/>
                            <a:pt x="117" y="140"/>
                          </a:cubicBezTo>
                          <a:cubicBezTo>
                            <a:pt x="97" y="147"/>
                            <a:pt x="90" y="155"/>
                            <a:pt x="107" y="171"/>
                          </a:cubicBezTo>
                          <a:cubicBezTo>
                            <a:pt x="109" y="176"/>
                            <a:pt x="115" y="182"/>
                            <a:pt x="112" y="187"/>
                          </a:cubicBezTo>
                          <a:cubicBezTo>
                            <a:pt x="102" y="207"/>
                            <a:pt x="75" y="171"/>
                            <a:pt x="112" y="208"/>
                          </a:cubicBezTo>
                          <a:cubicBezTo>
                            <a:pt x="95" y="219"/>
                            <a:pt x="79" y="222"/>
                            <a:pt x="60" y="228"/>
                          </a:cubicBezTo>
                          <a:cubicBezTo>
                            <a:pt x="72" y="241"/>
                            <a:pt x="76" y="253"/>
                            <a:pt x="81" y="270"/>
                          </a:cubicBezTo>
                          <a:cubicBezTo>
                            <a:pt x="79" y="277"/>
                            <a:pt x="79" y="285"/>
                            <a:pt x="76" y="291"/>
                          </a:cubicBezTo>
                          <a:cubicBezTo>
                            <a:pt x="64" y="315"/>
                            <a:pt x="65" y="292"/>
                            <a:pt x="65" y="306"/>
                          </a:cubicBezTo>
                          <a:lnTo>
                            <a:pt x="86" y="343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wrap="none" anchor="ctr"/>
                    <a:lstStyle>
                      <a:defPPr>
                        <a:defRPr lang="nb-NO"/>
                      </a:defPPr>
                      <a:lvl1pPr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endParaRPr lang="en-GB" sz="800"/>
                    </a:p>
                  </p:txBody>
                </p:sp>
              </p:grpSp>
              <p:sp>
                <p:nvSpPr>
                  <p:cNvPr id="160" name="Oval 159"/>
                  <p:cNvSpPr>
                    <a:spLocks/>
                  </p:cNvSpPr>
                  <p:nvPr/>
                </p:nvSpPr>
                <p:spPr bwMode="auto">
                  <a:xfrm>
                    <a:off x="5121892" y="4365104"/>
                    <a:ext cx="386212" cy="398362"/>
                  </a:xfrm>
                  <a:prstGeom prst="ellipse">
                    <a:avLst/>
                  </a:prstGeom>
                  <a:solidFill>
                    <a:srgbClr val="CCFFCC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ТВ</a:t>
                    </a:r>
                    <a:r>
                      <a:rPr lang="en-US" sz="800" b="1" dirty="0" smtClean="0">
                        <a:solidFill>
                          <a:prstClr val="black"/>
                        </a:solidFill>
                      </a:rPr>
                      <a:t/>
                    </a:r>
                    <a:br>
                      <a:rPr lang="en-US" sz="800" b="1" dirty="0" smtClean="0">
                        <a:solidFill>
                          <a:prstClr val="black"/>
                        </a:solidFill>
                      </a:rPr>
                    </a:br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11</a:t>
                    </a:r>
                    <a:endParaRPr lang="nn-NO" sz="8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3" name="Oval 188"/>
                  <p:cNvSpPr>
                    <a:spLocks/>
                  </p:cNvSpPr>
                  <p:nvPr/>
                </p:nvSpPr>
                <p:spPr bwMode="auto">
                  <a:xfrm>
                    <a:off x="5186887" y="5339157"/>
                    <a:ext cx="465187" cy="445676"/>
                  </a:xfrm>
                  <a:prstGeom prst="ellipse">
                    <a:avLst/>
                  </a:prstGeom>
                  <a:solidFill>
                    <a:srgbClr val="FFFF99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err="1" smtClean="0">
                        <a:solidFill>
                          <a:srgbClr val="000000"/>
                        </a:solidFill>
                        <a:cs typeface="Arial"/>
                      </a:rPr>
                      <a:t>ДВ</a:t>
                    </a:r>
                    <a: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  <a:t/>
                    </a:r>
                    <a:b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</a:b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03</a:t>
                    </a: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1" name="AutoShape 44"/>
                  <p:cNvSpPr>
                    <a:spLocks/>
                  </p:cNvSpPr>
                  <p:nvPr/>
                </p:nvSpPr>
                <p:spPr bwMode="auto">
                  <a:xfrm rot="10800000">
                    <a:off x="4860032" y="1412775"/>
                    <a:ext cx="144016" cy="494917"/>
                  </a:xfrm>
                  <a:custGeom>
                    <a:avLst/>
                    <a:gdLst>
                      <a:gd name="T0" fmla="*/ 127 w 21600"/>
                      <a:gd name="T1" fmla="*/ 158 h 21600"/>
                      <a:gd name="T2" fmla="*/ 73 w 21600"/>
                      <a:gd name="T3" fmla="*/ 316 h 21600"/>
                      <a:gd name="T4" fmla="*/ 18 w 21600"/>
                      <a:gd name="T5" fmla="*/ 158 h 21600"/>
                      <a:gd name="T6" fmla="*/ 7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469 w 21600"/>
                      <a:gd name="T13" fmla="*/ 4511 h 21600"/>
                      <a:gd name="T14" fmla="*/ 17131 w 21600"/>
                      <a:gd name="T15" fmla="*/ 1708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 anchorCtr="0"/>
                  <a:lstStyle/>
                  <a:p>
                    <a:endParaRPr lang="en-GB" sz="80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5" name="Group 191"/>
                  <p:cNvGrpSpPr>
                    <a:grpSpLocks/>
                  </p:cNvGrpSpPr>
                  <p:nvPr/>
                </p:nvGrpSpPr>
                <p:grpSpPr bwMode="auto">
                  <a:xfrm>
                    <a:off x="4694786" y="1826437"/>
                    <a:ext cx="583784" cy="108445"/>
                    <a:chOff x="290" y="574"/>
                    <a:chExt cx="545" cy="227"/>
                  </a:xfrm>
                  <a:solidFill>
                    <a:schemeClr val="tx1">
                      <a:lumMod val="50000"/>
                      <a:lumOff val="50000"/>
                    </a:schemeClr>
                  </a:solidFill>
                </p:grpSpPr>
                <p:sp>
                  <p:nvSpPr>
                    <p:cNvPr id="195" name="AutoShape 40"/>
                    <p:cNvSpPr>
                      <a:spLocks/>
                    </p:cNvSpPr>
                    <p:nvPr/>
                  </p:nvSpPr>
                  <p:spPr bwMode="auto">
                    <a:xfrm>
                      <a:off x="699" y="574"/>
                      <a:ext cx="136" cy="227"/>
                    </a:xfrm>
                    <a:prstGeom prst="rtTriangle">
                      <a:avLst/>
                    </a:prstGeom>
                    <a:grpFill/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96" name="AutoShape 41"/>
                    <p:cNvSpPr>
                      <a:spLocks/>
                    </p:cNvSpPr>
                    <p:nvPr/>
                  </p:nvSpPr>
                  <p:spPr bwMode="auto">
                    <a:xfrm>
                      <a:off x="563" y="574"/>
                      <a:ext cx="136" cy="227"/>
                    </a:xfrm>
                    <a:prstGeom prst="rtTriangle">
                      <a:avLst/>
                    </a:prstGeom>
                    <a:grpFill/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97" name="AutoShape 42"/>
                    <p:cNvSpPr>
                      <a:spLocks/>
                    </p:cNvSpPr>
                    <p:nvPr/>
                  </p:nvSpPr>
                  <p:spPr bwMode="auto">
                    <a:xfrm>
                      <a:off x="427" y="574"/>
                      <a:ext cx="136" cy="227"/>
                    </a:xfrm>
                    <a:prstGeom prst="rtTriangle">
                      <a:avLst/>
                    </a:prstGeom>
                    <a:grpFill/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98" name="AutoShape 43"/>
                    <p:cNvSpPr>
                      <a:spLocks/>
                    </p:cNvSpPr>
                    <p:nvPr/>
                  </p:nvSpPr>
                  <p:spPr bwMode="auto">
                    <a:xfrm>
                      <a:off x="290" y="574"/>
                      <a:ext cx="136" cy="227"/>
                    </a:xfrm>
                    <a:prstGeom prst="rtTriangle">
                      <a:avLst/>
                    </a:prstGeom>
                    <a:grpFill/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191" name="Rectangle 190"/>
                  <p:cNvSpPr>
                    <a:spLocks/>
                  </p:cNvSpPr>
                  <p:nvPr/>
                </p:nvSpPr>
                <p:spPr bwMode="auto">
                  <a:xfrm>
                    <a:off x="4139952" y="1899244"/>
                    <a:ext cx="1308229" cy="478627"/>
                  </a:xfrm>
                  <a:prstGeom prst="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square" lIns="91440" tIns="45720" rIns="9144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lnSpc>
                        <a:spcPts val="1000"/>
                      </a:lnSpc>
                      <a:defRPr sz="1000"/>
                    </a:pPr>
                    <a:r>
                      <a:rPr lang="ru-RU" sz="800" b="1" dirty="0" smtClean="0">
                        <a:solidFill>
                          <a:schemeClr val="bg1"/>
                        </a:solidFill>
                      </a:rPr>
                      <a:t>Ц</a:t>
                    </a:r>
                    <a:r>
                      <a:rPr lang="uk-UA" sz="800" b="1" dirty="0" err="1" smtClean="0">
                        <a:solidFill>
                          <a:schemeClr val="bg1"/>
                        </a:solidFill>
                      </a:rPr>
                      <a:t>ех</a:t>
                    </a:r>
                    <a:r>
                      <a:rPr lang="uk-UA" sz="800" b="1" dirty="0" smtClean="0">
                        <a:solidFill>
                          <a:schemeClr val="bg1"/>
                        </a:solidFill>
                      </a:rPr>
                      <a:t>  №</a:t>
                    </a:r>
                    <a:r>
                      <a:rPr lang="ru-RU" sz="800" b="1" dirty="0" smtClean="0">
                        <a:solidFill>
                          <a:schemeClr val="bg1"/>
                        </a:solidFill>
                      </a:rPr>
                      <a:t>1</a:t>
                    </a: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9" name="Oval 188"/>
                  <p:cNvSpPr>
                    <a:spLocks/>
                  </p:cNvSpPr>
                  <p:nvPr/>
                </p:nvSpPr>
                <p:spPr bwMode="auto">
                  <a:xfrm>
                    <a:off x="4880616" y="1930773"/>
                    <a:ext cx="465187" cy="421225"/>
                  </a:xfrm>
                  <a:prstGeom prst="ellipse">
                    <a:avLst/>
                  </a:prstGeom>
                  <a:solidFill>
                    <a:srgbClr val="FFFF99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err="1" smtClean="0">
                        <a:solidFill>
                          <a:srgbClr val="000000"/>
                        </a:solidFill>
                        <a:cs typeface="Arial"/>
                      </a:rPr>
                      <a:t>ДВ</a:t>
                    </a:r>
                    <a: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  <a:t/>
                    </a:r>
                    <a:b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</a:b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01</a:t>
                    </a: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9" name="AutoShape 45"/>
                  <p:cNvSpPr>
                    <a:spLocks/>
                  </p:cNvSpPr>
                  <p:nvPr/>
                </p:nvSpPr>
                <p:spPr bwMode="auto">
                  <a:xfrm>
                    <a:off x="7100664" y="2362514"/>
                    <a:ext cx="1152874" cy="490422"/>
                  </a:xfrm>
                  <a:prstGeom prst="cloudCallout">
                    <a:avLst>
                      <a:gd name="adj1" fmla="val -137386"/>
                      <a:gd name="adj2" fmla="val 61178"/>
                    </a:avLst>
                  </a:pr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ts val="900"/>
                      </a:lnSpc>
                      <a:defRPr sz="1000"/>
                    </a:pPr>
                    <a:endParaRPr lang="nn-NO" sz="800" b="1" dirty="0" smtClean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Arial"/>
                    </a:endParaRPr>
                  </a:p>
                  <a:p>
                    <a:pPr algn="ctr">
                      <a:lnSpc>
                        <a:spcPts val="900"/>
                      </a:lnSpc>
                      <a:defRPr sz="1000"/>
                    </a:pPr>
                    <a:r>
                      <a:rPr lang="nn-NO" sz="800" b="1" dirty="0" smtClean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cs typeface="Arial"/>
                      </a:rPr>
                      <a:t>CO</a:t>
                    </a:r>
                    <a:r>
                      <a:rPr lang="nn-NO" sz="800" b="1" baseline="-25000" dirty="0" smtClean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cs typeface="Arial"/>
                      </a:rPr>
                      <a:t>2</a:t>
                    </a:r>
                    <a:endParaRPr lang="nn-NO" sz="800" b="1" baseline="-25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Arial"/>
                    </a:endParaRPr>
                  </a:p>
                  <a:p>
                    <a:pPr algn="ctr">
                      <a:defRPr sz="1000"/>
                    </a:pP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5" name="TextBox 104"/>
                  <p:cNvSpPr txBox="1"/>
                  <p:nvPr/>
                </p:nvSpPr>
                <p:spPr>
                  <a:xfrm>
                    <a:off x="675948" y="2765514"/>
                    <a:ext cx="1703117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800" b="1" dirty="0" smtClean="0">
                        <a:solidFill>
                          <a:prstClr val="black"/>
                        </a:solidFill>
                      </a:rPr>
                      <a:t>Точка відбору проб</a:t>
                    </a:r>
                    <a:endParaRPr lang="en-GB" sz="800" b="1" dirty="0">
                      <a:solidFill>
                        <a:prstClr val="black"/>
                      </a:solidFill>
                    </a:endParaRPr>
                  </a:p>
                </p:txBody>
              </p:sp>
              <p:cxnSp>
                <p:nvCxnSpPr>
                  <p:cNvPr id="107" name="Straight Connector 106"/>
                  <p:cNvCxnSpPr/>
                  <p:nvPr/>
                </p:nvCxnSpPr>
                <p:spPr>
                  <a:xfrm flipV="1">
                    <a:off x="3027269" y="7580919"/>
                    <a:ext cx="432048" cy="17984"/>
                  </a:xfrm>
                  <a:prstGeom prst="line">
                    <a:avLst/>
                  </a:prstGeom>
                  <a:ln w="381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7" name="Oval 342"/>
                  <p:cNvSpPr>
                    <a:spLocks/>
                  </p:cNvSpPr>
                  <p:nvPr/>
                </p:nvSpPr>
                <p:spPr bwMode="auto">
                  <a:xfrm>
                    <a:off x="3234052" y="5877322"/>
                    <a:ext cx="399294" cy="388695"/>
                  </a:xfrm>
                  <a:prstGeom prst="ellipse">
                    <a:avLst/>
                  </a:prstGeom>
                  <a:solidFill>
                    <a:srgbClr val="FF000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0" rIns="0" bIns="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prstClr val="white"/>
                        </a:solidFill>
                        <a:cs typeface="Arial"/>
                      </a:rPr>
                      <a:t>П0</a:t>
                    </a:r>
                    <a:r>
                      <a:rPr lang="en-US" sz="800" b="1" dirty="0" smtClean="0">
                        <a:solidFill>
                          <a:prstClr val="white"/>
                        </a:solidFill>
                        <a:cs typeface="Arial"/>
                      </a:rPr>
                      <a:t>1</a:t>
                    </a:r>
                    <a:endParaRPr lang="nn-NO" sz="800" b="1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3" name="Oval 128"/>
                  <p:cNvSpPr>
                    <a:spLocks/>
                  </p:cNvSpPr>
                  <p:nvPr/>
                </p:nvSpPr>
                <p:spPr bwMode="auto">
                  <a:xfrm>
                    <a:off x="2584488" y="6236100"/>
                    <a:ext cx="400984" cy="389736"/>
                  </a:xfrm>
                  <a:prstGeom prst="ellipse">
                    <a:avLst/>
                  </a:prstGeom>
                  <a:solidFill>
                    <a:srgbClr val="B6E1E4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ЗВТ</a:t>
                    </a:r>
                    <a: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  <a:t/>
                    </a:r>
                    <a:b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</a:b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01</a:t>
                    </a:r>
                    <a:endParaRPr lang="nn-NO" sz="800" b="1" dirty="0">
                      <a:solidFill>
                        <a:srgbClr val="000000"/>
                      </a:solidFill>
                      <a:cs typeface="Arial"/>
                    </a:endParaRPr>
                  </a:p>
                </p:txBody>
              </p:sp>
            </p:grpSp>
          </p:grpSp>
          <p:grpSp>
            <p:nvGrpSpPr>
              <p:cNvPr id="190" name="Group 189"/>
              <p:cNvGrpSpPr/>
              <p:nvPr/>
            </p:nvGrpSpPr>
            <p:grpSpPr>
              <a:xfrm>
                <a:off x="2564904" y="6444208"/>
                <a:ext cx="1728192" cy="784547"/>
                <a:chOff x="2564904" y="4427984"/>
                <a:chExt cx="1728192" cy="784547"/>
              </a:xfrm>
            </p:grpSpPr>
            <p:cxnSp>
              <p:nvCxnSpPr>
                <p:cNvPr id="192" name="Straight Connector 191"/>
                <p:cNvCxnSpPr/>
                <p:nvPr/>
              </p:nvCxnSpPr>
              <p:spPr>
                <a:xfrm flipV="1">
                  <a:off x="2564904" y="5076056"/>
                  <a:ext cx="690733" cy="9241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93" name="Group 146"/>
                <p:cNvGrpSpPr/>
                <p:nvPr/>
              </p:nvGrpSpPr>
              <p:grpSpPr>
                <a:xfrm>
                  <a:off x="3212976" y="4427984"/>
                  <a:ext cx="1080120" cy="784547"/>
                  <a:chOff x="3140968" y="4315718"/>
                  <a:chExt cx="1080120" cy="784547"/>
                </a:xfrm>
              </p:grpSpPr>
              <p:grpSp>
                <p:nvGrpSpPr>
                  <p:cNvPr id="204" name="Group 133"/>
                  <p:cNvGrpSpPr/>
                  <p:nvPr/>
                </p:nvGrpSpPr>
                <p:grpSpPr>
                  <a:xfrm>
                    <a:off x="3140968" y="4315718"/>
                    <a:ext cx="1080120" cy="784547"/>
                    <a:chOff x="3140968" y="4315718"/>
                    <a:chExt cx="1080120" cy="784547"/>
                  </a:xfrm>
                </p:grpSpPr>
                <p:sp>
                  <p:nvSpPr>
                    <p:cNvPr id="211" name="AutoShape 44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3933056" y="4315718"/>
                      <a:ext cx="106687" cy="397327"/>
                    </a:xfrm>
                    <a:custGeom>
                      <a:avLst/>
                      <a:gdLst>
                        <a:gd name="T0" fmla="*/ 127 w 21600"/>
                        <a:gd name="T1" fmla="*/ 158 h 21600"/>
                        <a:gd name="T2" fmla="*/ 73 w 21600"/>
                        <a:gd name="T3" fmla="*/ 316 h 21600"/>
                        <a:gd name="T4" fmla="*/ 18 w 21600"/>
                        <a:gd name="T5" fmla="*/ 158 h 21600"/>
                        <a:gd name="T6" fmla="*/ 73 w 21600"/>
                        <a:gd name="T7" fmla="*/ 0 h 21600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4469 w 21600"/>
                        <a:gd name="T13" fmla="*/ 4511 h 21600"/>
                        <a:gd name="T14" fmla="*/ 17131 w 21600"/>
                        <a:gd name="T15" fmla="*/ 17089 h 21600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5400" y="21600"/>
                          </a:lnTo>
                          <a:lnTo>
                            <a:pt x="16200" y="2160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3" name="AutoShape 41"/>
                    <p:cNvSpPr>
                      <a:spLocks/>
                    </p:cNvSpPr>
                    <p:nvPr/>
                  </p:nvSpPr>
                  <p:spPr bwMode="auto">
                    <a:xfrm>
                      <a:off x="3768618" y="4657566"/>
                      <a:ext cx="107918" cy="87061"/>
                    </a:xfrm>
                    <a:prstGeom prst="rtTriangl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5" name="AutoShape 42"/>
                    <p:cNvSpPr>
                      <a:spLocks/>
                    </p:cNvSpPr>
                    <p:nvPr/>
                  </p:nvSpPr>
                  <p:spPr bwMode="auto">
                    <a:xfrm>
                      <a:off x="3660700" y="4657566"/>
                      <a:ext cx="107918" cy="87061"/>
                    </a:xfrm>
                    <a:prstGeom prst="rtTriangl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6" name="AutoShape 43"/>
                    <p:cNvSpPr>
                      <a:spLocks/>
                    </p:cNvSpPr>
                    <p:nvPr/>
                  </p:nvSpPr>
                  <p:spPr bwMode="auto">
                    <a:xfrm>
                      <a:off x="3551988" y="4657566"/>
                      <a:ext cx="107918" cy="87061"/>
                    </a:xfrm>
                    <a:prstGeom prst="rtTriangl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9" name="Rectangle 218"/>
                    <p:cNvSpPr>
                      <a:spLocks/>
                    </p:cNvSpPr>
                    <p:nvPr/>
                  </p:nvSpPr>
                  <p:spPr bwMode="auto">
                    <a:xfrm>
                      <a:off x="3140968" y="4716016"/>
                      <a:ext cx="1080120" cy="384249"/>
                    </a:xfrm>
                    <a:prstGeom prst="rect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square" lIns="91440" tIns="45720" rIns="91440" bIns="45720" anchor="ctr" anchorCtr="0" upright="1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defRPr sz="1000"/>
                      </a:pPr>
                      <a:r>
                        <a:rPr lang="ru-RU" sz="800" b="1" dirty="0" err="1" smtClean="0">
                          <a:solidFill>
                            <a:schemeClr val="bg1"/>
                          </a:solidFill>
                        </a:rPr>
                        <a:t>Котельня</a:t>
                      </a:r>
                      <a:endParaRPr lang="nn-NO" sz="800" dirty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06" name="Oval 188"/>
                  <p:cNvSpPr>
                    <a:spLocks/>
                  </p:cNvSpPr>
                  <p:nvPr/>
                </p:nvSpPr>
                <p:spPr bwMode="auto">
                  <a:xfrm>
                    <a:off x="3805932" y="4675758"/>
                    <a:ext cx="415156" cy="412102"/>
                  </a:xfrm>
                  <a:prstGeom prst="ellipse">
                    <a:avLst/>
                  </a:prstGeom>
                  <a:solidFill>
                    <a:srgbClr val="FFFF99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err="1" smtClean="0">
                        <a:solidFill>
                          <a:srgbClr val="000000"/>
                        </a:solidFill>
                        <a:cs typeface="Arial"/>
                      </a:rPr>
                      <a:t>ДВ</a:t>
                    </a:r>
                    <a: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  <a:t/>
                    </a:r>
                    <a:b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</a:b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07-09</a:t>
                    </a: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194" name="Oval 193"/>
                <p:cNvSpPr>
                  <a:spLocks/>
                </p:cNvSpPr>
                <p:nvPr/>
              </p:nvSpPr>
              <p:spPr bwMode="auto">
                <a:xfrm>
                  <a:off x="3645024" y="4427984"/>
                  <a:ext cx="320060" cy="312886"/>
                </a:xfrm>
                <a:prstGeom prst="ellipse">
                  <a:avLst/>
                </a:prstGeom>
                <a:solidFill>
                  <a:srgbClr val="CCFFCC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square" lIns="0" tIns="45720" rIns="0" bIns="45720" anchor="ctr" anchorCtr="0" upright="1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 sz="1000"/>
                  </a:pPr>
                  <a:r>
                    <a:rPr lang="uk-UA" sz="800" b="1" dirty="0" smtClean="0">
                      <a:solidFill>
                        <a:prstClr val="black"/>
                      </a:solidFill>
                    </a:rPr>
                    <a:t>ТВ</a:t>
                  </a:r>
                  <a:r>
                    <a:rPr lang="en-US" sz="800" b="1" dirty="0" smtClean="0">
                      <a:solidFill>
                        <a:prstClr val="black"/>
                      </a:solidFill>
                    </a:rPr>
                    <a:t/>
                  </a:r>
                  <a:br>
                    <a:rPr lang="en-US" sz="800" b="1" dirty="0" smtClean="0">
                      <a:solidFill>
                        <a:prstClr val="black"/>
                      </a:solidFill>
                    </a:rPr>
                  </a:br>
                  <a:r>
                    <a:rPr lang="uk-UA" sz="800" b="1" dirty="0" smtClean="0">
                      <a:solidFill>
                        <a:prstClr val="black"/>
                      </a:solidFill>
                    </a:rPr>
                    <a:t>15</a:t>
                  </a:r>
                  <a:endParaRPr lang="nn-NO" sz="800" b="1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0" name="Group 219"/>
              <p:cNvGrpSpPr/>
              <p:nvPr/>
            </p:nvGrpSpPr>
            <p:grpSpPr>
              <a:xfrm>
                <a:off x="2558554" y="7204546"/>
                <a:ext cx="3102694" cy="384249"/>
                <a:chOff x="1046386" y="4828282"/>
                <a:chExt cx="3102694" cy="384249"/>
              </a:xfrm>
            </p:grpSpPr>
            <p:cxnSp>
              <p:nvCxnSpPr>
                <p:cNvPr id="221" name="Straight Connector 220"/>
                <p:cNvCxnSpPr/>
                <p:nvPr/>
              </p:nvCxnSpPr>
              <p:spPr>
                <a:xfrm>
                  <a:off x="1046386" y="5076056"/>
                  <a:ext cx="2202901" cy="1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3" name="Group 146"/>
                <p:cNvGrpSpPr/>
                <p:nvPr/>
              </p:nvGrpSpPr>
              <p:grpSpPr>
                <a:xfrm>
                  <a:off x="3068960" y="4828282"/>
                  <a:ext cx="1080120" cy="384249"/>
                  <a:chOff x="2996952" y="4716016"/>
                  <a:chExt cx="1080120" cy="384249"/>
                </a:xfrm>
              </p:grpSpPr>
              <p:sp>
                <p:nvSpPr>
                  <p:cNvPr id="232" name="Rectangle 231"/>
                  <p:cNvSpPr>
                    <a:spLocks/>
                  </p:cNvSpPr>
                  <p:nvPr/>
                </p:nvSpPr>
                <p:spPr bwMode="auto">
                  <a:xfrm>
                    <a:off x="2996952" y="4716016"/>
                    <a:ext cx="1080120" cy="384249"/>
                  </a:xfrm>
                  <a:prstGeom prst="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square" lIns="91440" tIns="45720" rIns="9144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lnSpc>
                        <a:spcPts val="1000"/>
                      </a:lnSpc>
                      <a:defRPr sz="1000"/>
                    </a:pPr>
                    <a:r>
                      <a:rPr lang="uk-UA" sz="800" b="1" dirty="0" smtClean="0">
                        <a:solidFill>
                          <a:schemeClr val="bg1"/>
                        </a:solidFill>
                      </a:rPr>
                      <a:t>Дрібні </a:t>
                    </a:r>
                    <a:br>
                      <a:rPr lang="uk-UA" sz="800" b="1" dirty="0" smtClean="0">
                        <a:solidFill>
                          <a:schemeClr val="bg1"/>
                        </a:solidFill>
                      </a:rPr>
                    </a:br>
                    <a:r>
                      <a:rPr lang="uk-UA" sz="800" b="1" dirty="0" smtClean="0">
                        <a:solidFill>
                          <a:schemeClr val="bg1"/>
                        </a:solidFill>
                      </a:rPr>
                      <a:t>споживачі</a:t>
                    </a: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7" name="Oval 188"/>
                  <p:cNvSpPr>
                    <a:spLocks/>
                  </p:cNvSpPr>
                  <p:nvPr/>
                </p:nvSpPr>
                <p:spPr bwMode="auto">
                  <a:xfrm>
                    <a:off x="3645024" y="4749924"/>
                    <a:ext cx="344610" cy="337936"/>
                  </a:xfrm>
                  <a:prstGeom prst="ellipse">
                    <a:avLst/>
                  </a:prstGeom>
                  <a:solidFill>
                    <a:srgbClr val="FFFF99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err="1" smtClean="0">
                        <a:solidFill>
                          <a:srgbClr val="000000"/>
                        </a:solidFill>
                        <a:cs typeface="Arial"/>
                      </a:rPr>
                      <a:t>ДВ</a:t>
                    </a:r>
                    <a: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  <a:t/>
                    </a:r>
                    <a:b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</a:br>
                    <a: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  <a:t>1</a:t>
                    </a: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0</a:t>
                    </a: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237" name="AutoShape 45"/>
              <p:cNvSpPr>
                <a:spLocks/>
              </p:cNvSpPr>
              <p:nvPr/>
            </p:nvSpPr>
            <p:spPr bwMode="auto">
              <a:xfrm>
                <a:off x="4581128" y="5148064"/>
                <a:ext cx="854047" cy="393718"/>
              </a:xfrm>
              <a:prstGeom prst="cloudCallout">
                <a:avLst>
                  <a:gd name="adj1" fmla="val -96790"/>
                  <a:gd name="adj2" fmla="val 55050"/>
                </a:avLst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900"/>
                  </a:lnSpc>
                  <a:defRPr sz="1000"/>
                </a:pPr>
                <a:endParaRPr lang="nn-NO" sz="8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endParaRPr>
              </a:p>
              <a:p>
                <a:pPr algn="ctr">
                  <a:lnSpc>
                    <a:spcPts val="900"/>
                  </a:lnSpc>
                  <a:defRPr sz="1000"/>
                </a:pPr>
                <a:r>
                  <a:rPr lang="nn-NO" sz="8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/>
                  </a:rPr>
                  <a:t>CO</a:t>
                </a:r>
                <a:r>
                  <a:rPr lang="nn-NO" sz="800" b="1" baseline="-250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/>
                  </a:rPr>
                  <a:t>2</a:t>
                </a:r>
                <a:endParaRPr lang="nn-NO" sz="800" b="1" baseline="-250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endParaRPr>
              </a:p>
              <a:p>
                <a:pPr algn="ctr">
                  <a:defRPr sz="1000"/>
                </a:pPr>
                <a:endParaRPr lang="nn-NO" sz="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AutoShape 45"/>
              <p:cNvSpPr>
                <a:spLocks/>
              </p:cNvSpPr>
              <p:nvPr/>
            </p:nvSpPr>
            <p:spPr bwMode="auto">
              <a:xfrm>
                <a:off x="5085184" y="6588224"/>
                <a:ext cx="854047" cy="393718"/>
              </a:xfrm>
              <a:prstGeom prst="cloudCallout">
                <a:avLst>
                  <a:gd name="adj1" fmla="val -73294"/>
                  <a:gd name="adj2" fmla="val 81822"/>
                </a:avLst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900"/>
                  </a:lnSpc>
                  <a:defRPr sz="1000"/>
                </a:pPr>
                <a:endParaRPr lang="nn-NO" sz="8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endParaRPr>
              </a:p>
              <a:p>
                <a:pPr algn="ctr">
                  <a:lnSpc>
                    <a:spcPts val="900"/>
                  </a:lnSpc>
                  <a:defRPr sz="1000"/>
                </a:pPr>
                <a:r>
                  <a:rPr lang="nn-NO" sz="8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/>
                  </a:rPr>
                  <a:t>CO</a:t>
                </a:r>
                <a:r>
                  <a:rPr lang="nn-NO" sz="800" b="1" baseline="-250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/>
                  </a:rPr>
                  <a:t>2</a:t>
                </a:r>
                <a:endParaRPr lang="nn-NO" sz="800" b="1" baseline="-250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endParaRPr>
              </a:p>
              <a:p>
                <a:pPr algn="ctr">
                  <a:defRPr sz="1000"/>
                </a:pPr>
                <a:endParaRPr lang="nn-NO" sz="80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42" name="Group 241"/>
              <p:cNvGrpSpPr/>
              <p:nvPr/>
            </p:nvGrpSpPr>
            <p:grpSpPr>
              <a:xfrm>
                <a:off x="2564904" y="5446762"/>
                <a:ext cx="1872208" cy="917897"/>
                <a:chOff x="2564904" y="4294634"/>
                <a:chExt cx="1872208" cy="917897"/>
              </a:xfrm>
            </p:grpSpPr>
            <p:cxnSp>
              <p:nvCxnSpPr>
                <p:cNvPr id="243" name="Straight Connector 242"/>
                <p:cNvCxnSpPr/>
                <p:nvPr/>
              </p:nvCxnSpPr>
              <p:spPr>
                <a:xfrm flipV="1">
                  <a:off x="2564904" y="5076056"/>
                  <a:ext cx="690733" cy="9241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44" name="Group 146"/>
                <p:cNvGrpSpPr/>
                <p:nvPr/>
              </p:nvGrpSpPr>
              <p:grpSpPr>
                <a:xfrm>
                  <a:off x="3212976" y="4427984"/>
                  <a:ext cx="1224136" cy="784547"/>
                  <a:chOff x="3140968" y="4315718"/>
                  <a:chExt cx="1224136" cy="784547"/>
                </a:xfrm>
              </p:grpSpPr>
              <p:grpSp>
                <p:nvGrpSpPr>
                  <p:cNvPr id="246" name="Group 133"/>
                  <p:cNvGrpSpPr/>
                  <p:nvPr/>
                </p:nvGrpSpPr>
                <p:grpSpPr>
                  <a:xfrm>
                    <a:off x="3140968" y="4315718"/>
                    <a:ext cx="1224136" cy="784547"/>
                    <a:chOff x="3140968" y="4315718"/>
                    <a:chExt cx="1224136" cy="784547"/>
                  </a:xfrm>
                </p:grpSpPr>
                <p:sp>
                  <p:nvSpPr>
                    <p:cNvPr id="248" name="AutoShape 44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4041006" y="4315718"/>
                      <a:ext cx="106687" cy="397327"/>
                    </a:xfrm>
                    <a:custGeom>
                      <a:avLst/>
                      <a:gdLst>
                        <a:gd name="T0" fmla="*/ 127 w 21600"/>
                        <a:gd name="T1" fmla="*/ 158 h 21600"/>
                        <a:gd name="T2" fmla="*/ 73 w 21600"/>
                        <a:gd name="T3" fmla="*/ 316 h 21600"/>
                        <a:gd name="T4" fmla="*/ 18 w 21600"/>
                        <a:gd name="T5" fmla="*/ 158 h 21600"/>
                        <a:gd name="T6" fmla="*/ 73 w 21600"/>
                        <a:gd name="T7" fmla="*/ 0 h 21600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4469 w 21600"/>
                        <a:gd name="T13" fmla="*/ 4511 h 21600"/>
                        <a:gd name="T14" fmla="*/ 17131 w 21600"/>
                        <a:gd name="T15" fmla="*/ 17089 h 21600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5400" y="21600"/>
                          </a:lnTo>
                          <a:lnTo>
                            <a:pt x="16200" y="21600"/>
                          </a:lnTo>
                          <a:lnTo>
                            <a:pt x="2160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50" name="AutoShape 41"/>
                    <p:cNvSpPr>
                      <a:spLocks/>
                    </p:cNvSpPr>
                    <p:nvPr/>
                  </p:nvSpPr>
                  <p:spPr bwMode="auto">
                    <a:xfrm>
                      <a:off x="3768618" y="4657566"/>
                      <a:ext cx="107918" cy="87061"/>
                    </a:xfrm>
                    <a:prstGeom prst="rtTriangl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51" name="AutoShape 42"/>
                    <p:cNvSpPr>
                      <a:spLocks/>
                    </p:cNvSpPr>
                    <p:nvPr/>
                  </p:nvSpPr>
                  <p:spPr bwMode="auto">
                    <a:xfrm>
                      <a:off x="3660700" y="4657566"/>
                      <a:ext cx="107918" cy="87061"/>
                    </a:xfrm>
                    <a:prstGeom prst="rtTriangl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52" name="AutoShape 43"/>
                    <p:cNvSpPr>
                      <a:spLocks/>
                    </p:cNvSpPr>
                    <p:nvPr/>
                  </p:nvSpPr>
                  <p:spPr bwMode="auto">
                    <a:xfrm>
                      <a:off x="3551988" y="4657566"/>
                      <a:ext cx="107918" cy="87061"/>
                    </a:xfrm>
                    <a:prstGeom prst="rtTriangl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 anchorCtr="0"/>
                    <a:lstStyle/>
                    <a:p>
                      <a:endParaRPr lang="en-GB" sz="8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53" name="Rectangle 252"/>
                    <p:cNvSpPr>
                      <a:spLocks/>
                    </p:cNvSpPr>
                    <p:nvPr/>
                  </p:nvSpPr>
                  <p:spPr bwMode="auto">
                    <a:xfrm>
                      <a:off x="3140968" y="4716016"/>
                      <a:ext cx="1224136" cy="384249"/>
                    </a:xfrm>
                    <a:prstGeom prst="rect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square" lIns="91440" tIns="45720" rIns="91440" bIns="45720" anchor="ctr" anchorCtr="0" upright="1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defRPr sz="1000"/>
                      </a:pPr>
                      <a:r>
                        <a:rPr lang="ru-RU" sz="800" b="1" dirty="0" smtClean="0">
                          <a:solidFill>
                            <a:schemeClr val="bg1"/>
                          </a:solidFill>
                        </a:rPr>
                        <a:t>Ц</a:t>
                      </a:r>
                      <a:r>
                        <a:rPr lang="uk-UA" sz="800" b="1" dirty="0" err="1" smtClean="0">
                          <a:solidFill>
                            <a:schemeClr val="bg1"/>
                          </a:solidFill>
                        </a:rPr>
                        <a:t>ех</a:t>
                      </a:r>
                      <a:r>
                        <a:rPr lang="uk-UA" sz="800" b="1" dirty="0" smtClean="0">
                          <a:solidFill>
                            <a:schemeClr val="bg1"/>
                          </a:solidFill>
                        </a:rPr>
                        <a:t> №5</a:t>
                      </a:r>
                      <a:endParaRPr lang="nn-NO" sz="800" dirty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47" name="Oval 188"/>
                  <p:cNvSpPr>
                    <a:spLocks/>
                  </p:cNvSpPr>
                  <p:nvPr/>
                </p:nvSpPr>
                <p:spPr bwMode="auto">
                  <a:xfrm>
                    <a:off x="3971156" y="4749924"/>
                    <a:ext cx="344610" cy="337936"/>
                  </a:xfrm>
                  <a:prstGeom prst="ellipse">
                    <a:avLst/>
                  </a:prstGeom>
                  <a:solidFill>
                    <a:srgbClr val="FFFF99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square" lIns="0" tIns="45720" rIns="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 sz="1000"/>
                    </a:pPr>
                    <a:r>
                      <a:rPr lang="uk-UA" sz="800" b="1" dirty="0" err="1" smtClean="0">
                        <a:solidFill>
                          <a:srgbClr val="000000"/>
                        </a:solidFill>
                        <a:cs typeface="Arial"/>
                      </a:rPr>
                      <a:t>ДВ</a:t>
                    </a:r>
                    <a: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  <a:t/>
                    </a:r>
                    <a:br>
                      <a:rPr lang="en-US" sz="800" b="1" dirty="0" smtClean="0">
                        <a:solidFill>
                          <a:srgbClr val="000000"/>
                        </a:solidFill>
                        <a:cs typeface="Arial"/>
                      </a:rPr>
                    </a:br>
                    <a:r>
                      <a:rPr lang="uk-UA" sz="800" b="1" dirty="0" smtClean="0">
                        <a:solidFill>
                          <a:srgbClr val="000000"/>
                        </a:solidFill>
                        <a:cs typeface="Arial"/>
                      </a:rPr>
                      <a:t>06</a:t>
                    </a: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245" name="Oval 244"/>
                <p:cNvSpPr>
                  <a:spLocks/>
                </p:cNvSpPr>
                <p:nvPr/>
              </p:nvSpPr>
              <p:spPr bwMode="auto">
                <a:xfrm>
                  <a:off x="3789040" y="4294634"/>
                  <a:ext cx="320060" cy="312886"/>
                </a:xfrm>
                <a:prstGeom prst="ellipse">
                  <a:avLst/>
                </a:prstGeom>
                <a:solidFill>
                  <a:srgbClr val="CCFFCC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square" lIns="0" tIns="45720" rIns="0" bIns="45720" anchor="ctr" anchorCtr="0" upright="1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 sz="1000"/>
                  </a:pPr>
                  <a:r>
                    <a:rPr lang="uk-UA" sz="800" b="1" dirty="0" smtClean="0">
                      <a:solidFill>
                        <a:prstClr val="black"/>
                      </a:solidFill>
                    </a:rPr>
                    <a:t>ТВ</a:t>
                  </a:r>
                  <a:r>
                    <a:rPr lang="en-US" sz="800" b="1" dirty="0" smtClean="0">
                      <a:solidFill>
                        <a:prstClr val="black"/>
                      </a:solidFill>
                    </a:rPr>
                    <a:t/>
                  </a:r>
                  <a:br>
                    <a:rPr lang="en-US" sz="800" b="1" dirty="0" smtClean="0">
                      <a:solidFill>
                        <a:prstClr val="black"/>
                      </a:solidFill>
                    </a:rPr>
                  </a:br>
                  <a:r>
                    <a:rPr lang="uk-UA" sz="800" b="1" dirty="0" smtClean="0">
                      <a:solidFill>
                        <a:prstClr val="black"/>
                      </a:solidFill>
                    </a:rPr>
                    <a:t>14</a:t>
                  </a:r>
                  <a:endParaRPr lang="nn-NO" sz="800" b="1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69" name="Group 168"/>
            <p:cNvGrpSpPr/>
            <p:nvPr/>
          </p:nvGrpSpPr>
          <p:grpSpPr>
            <a:xfrm>
              <a:off x="2564904" y="4283968"/>
              <a:ext cx="1656184" cy="928563"/>
              <a:chOff x="2564904" y="4283968"/>
              <a:chExt cx="1656184" cy="928563"/>
            </a:xfrm>
          </p:grpSpPr>
          <p:cxnSp>
            <p:nvCxnSpPr>
              <p:cNvPr id="167" name="Straight Connector 166"/>
              <p:cNvCxnSpPr/>
              <p:nvPr/>
            </p:nvCxnSpPr>
            <p:spPr>
              <a:xfrm flipV="1">
                <a:off x="2564904" y="5076056"/>
                <a:ext cx="690733" cy="9241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7" name="Group 146"/>
              <p:cNvGrpSpPr/>
              <p:nvPr/>
            </p:nvGrpSpPr>
            <p:grpSpPr>
              <a:xfrm>
                <a:off x="3212976" y="4427984"/>
                <a:ext cx="1008112" cy="784547"/>
                <a:chOff x="3140968" y="4315718"/>
                <a:chExt cx="1008112" cy="784547"/>
              </a:xfrm>
            </p:grpSpPr>
            <p:grpSp>
              <p:nvGrpSpPr>
                <p:cNvPr id="134" name="Group 133"/>
                <p:cNvGrpSpPr/>
                <p:nvPr/>
              </p:nvGrpSpPr>
              <p:grpSpPr>
                <a:xfrm>
                  <a:off x="3140968" y="4315718"/>
                  <a:ext cx="969134" cy="784547"/>
                  <a:chOff x="3140968" y="4315718"/>
                  <a:chExt cx="969134" cy="784547"/>
                </a:xfrm>
              </p:grpSpPr>
              <p:sp>
                <p:nvSpPr>
                  <p:cNvPr id="120" name="AutoShape 44"/>
                  <p:cNvSpPr>
                    <a:spLocks/>
                  </p:cNvSpPr>
                  <p:nvPr/>
                </p:nvSpPr>
                <p:spPr bwMode="auto">
                  <a:xfrm rot="10800000">
                    <a:off x="3933056" y="4315718"/>
                    <a:ext cx="106687" cy="397327"/>
                  </a:xfrm>
                  <a:custGeom>
                    <a:avLst/>
                    <a:gdLst>
                      <a:gd name="T0" fmla="*/ 127 w 21600"/>
                      <a:gd name="T1" fmla="*/ 158 h 21600"/>
                      <a:gd name="T2" fmla="*/ 73 w 21600"/>
                      <a:gd name="T3" fmla="*/ 316 h 21600"/>
                      <a:gd name="T4" fmla="*/ 18 w 21600"/>
                      <a:gd name="T5" fmla="*/ 158 h 21600"/>
                      <a:gd name="T6" fmla="*/ 7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469 w 21600"/>
                      <a:gd name="T13" fmla="*/ 4511 h 21600"/>
                      <a:gd name="T14" fmla="*/ 17131 w 21600"/>
                      <a:gd name="T15" fmla="*/ 1708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 anchorCtr="0"/>
                  <a:lstStyle/>
                  <a:p>
                    <a:endParaRPr lang="en-GB" sz="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2" name="AutoShape 41"/>
                  <p:cNvSpPr>
                    <a:spLocks/>
                  </p:cNvSpPr>
                  <p:nvPr/>
                </p:nvSpPr>
                <p:spPr bwMode="auto">
                  <a:xfrm>
                    <a:off x="3768618" y="4657566"/>
                    <a:ext cx="107918" cy="87061"/>
                  </a:xfrm>
                  <a:prstGeom prst="rtTriangl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 anchorCtr="0"/>
                  <a:lstStyle/>
                  <a:p>
                    <a:endParaRPr lang="en-GB" sz="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3" name="AutoShape 42"/>
                  <p:cNvSpPr>
                    <a:spLocks/>
                  </p:cNvSpPr>
                  <p:nvPr/>
                </p:nvSpPr>
                <p:spPr bwMode="auto">
                  <a:xfrm>
                    <a:off x="3660700" y="4657566"/>
                    <a:ext cx="107918" cy="87061"/>
                  </a:xfrm>
                  <a:prstGeom prst="rtTriangl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 anchorCtr="0"/>
                  <a:lstStyle/>
                  <a:p>
                    <a:endParaRPr lang="en-GB" sz="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4" name="AutoShape 43"/>
                  <p:cNvSpPr>
                    <a:spLocks/>
                  </p:cNvSpPr>
                  <p:nvPr/>
                </p:nvSpPr>
                <p:spPr bwMode="auto">
                  <a:xfrm>
                    <a:off x="3551988" y="4657566"/>
                    <a:ext cx="107918" cy="87061"/>
                  </a:xfrm>
                  <a:prstGeom prst="rtTriangl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 anchorCtr="0"/>
                  <a:lstStyle/>
                  <a:p>
                    <a:endParaRPr lang="en-GB" sz="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7" name="Rectangle 126"/>
                  <p:cNvSpPr>
                    <a:spLocks/>
                  </p:cNvSpPr>
                  <p:nvPr/>
                </p:nvSpPr>
                <p:spPr bwMode="auto">
                  <a:xfrm>
                    <a:off x="3140968" y="4716016"/>
                    <a:ext cx="969134" cy="384249"/>
                  </a:xfrm>
                  <a:prstGeom prst="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square" lIns="91440" tIns="45720" rIns="91440" bIns="45720" anchor="ctr" anchorCtr="0" upright="1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lnSpc>
                        <a:spcPts val="1000"/>
                      </a:lnSpc>
                      <a:defRPr sz="1000"/>
                    </a:pPr>
                    <a:r>
                      <a:rPr lang="ru-RU" sz="800" b="1" dirty="0" smtClean="0">
                        <a:solidFill>
                          <a:schemeClr val="bg1"/>
                        </a:solidFill>
                      </a:rPr>
                      <a:t>Ц</a:t>
                    </a:r>
                    <a:r>
                      <a:rPr lang="uk-UA" sz="800" b="1" dirty="0" err="1" smtClean="0">
                        <a:solidFill>
                          <a:schemeClr val="bg1"/>
                        </a:solidFill>
                      </a:rPr>
                      <a:t>ех</a:t>
                    </a:r>
                    <a:r>
                      <a:rPr lang="uk-UA" sz="800" b="1" dirty="0" smtClean="0">
                        <a:solidFill>
                          <a:schemeClr val="bg1"/>
                        </a:solidFill>
                      </a:rPr>
                      <a:t> №</a:t>
                    </a:r>
                    <a:r>
                      <a:rPr lang="ru-RU" sz="800" b="1" dirty="0" smtClean="0">
                        <a:solidFill>
                          <a:schemeClr val="bg1"/>
                        </a:solidFill>
                      </a:rPr>
                      <a:t>4</a:t>
                    </a:r>
                    <a:endParaRPr lang="nn-NO" sz="80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136" name="Oval 188"/>
                <p:cNvSpPr>
                  <a:spLocks/>
                </p:cNvSpPr>
                <p:nvPr/>
              </p:nvSpPr>
              <p:spPr bwMode="auto">
                <a:xfrm>
                  <a:off x="3717032" y="4675758"/>
                  <a:ext cx="432048" cy="412102"/>
                </a:xfrm>
                <a:prstGeom prst="ellipse">
                  <a:avLst/>
                </a:prstGeom>
                <a:solidFill>
                  <a:srgbClr val="FFFF99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square" lIns="0" tIns="45720" rIns="0" bIns="45720" anchor="ctr" anchorCtr="0" upright="1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 sz="1000"/>
                  </a:pPr>
                  <a:r>
                    <a:rPr lang="uk-UA" sz="800" b="1" dirty="0" err="1" smtClean="0">
                      <a:solidFill>
                        <a:srgbClr val="000000"/>
                      </a:solidFill>
                      <a:cs typeface="Arial"/>
                    </a:rPr>
                    <a:t>ДВ</a:t>
                  </a:r>
                  <a:r>
                    <a:rPr lang="en-US" sz="800" b="1" dirty="0" smtClean="0">
                      <a:solidFill>
                        <a:srgbClr val="000000"/>
                      </a:solidFill>
                      <a:cs typeface="Arial"/>
                    </a:rPr>
                    <a:t> </a:t>
                  </a:r>
                  <a:r>
                    <a:rPr lang="uk-UA" sz="800" b="1" dirty="0" smtClean="0">
                      <a:solidFill>
                        <a:srgbClr val="000000"/>
                      </a:solidFill>
                      <a:cs typeface="Arial"/>
                    </a:rPr>
                    <a:t>04</a:t>
                  </a:r>
                  <a:r>
                    <a:rPr lang="en-US" sz="800" b="1" dirty="0" smtClean="0">
                      <a:solidFill>
                        <a:srgbClr val="000000"/>
                      </a:solidFill>
                      <a:cs typeface="Arial"/>
                    </a:rPr>
                    <a:t>-0</a:t>
                  </a:r>
                  <a:r>
                    <a:rPr lang="uk-UA" sz="800" b="1" dirty="0" smtClean="0">
                      <a:solidFill>
                        <a:srgbClr val="000000"/>
                      </a:solidFill>
                      <a:cs typeface="Arial"/>
                    </a:rPr>
                    <a:t>5</a:t>
                  </a:r>
                  <a:endParaRPr lang="nn-NO" sz="80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48" name="Oval 147"/>
              <p:cNvSpPr>
                <a:spLocks/>
              </p:cNvSpPr>
              <p:nvPr/>
            </p:nvSpPr>
            <p:spPr bwMode="auto">
              <a:xfrm>
                <a:off x="3657724" y="4283968"/>
                <a:ext cx="320060" cy="312886"/>
              </a:xfrm>
              <a:prstGeom prst="ellipse">
                <a:avLst/>
              </a:prstGeom>
              <a:solidFill>
                <a:srgbClr val="CCFFCC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b="1" dirty="0" smtClean="0">
                    <a:solidFill>
                      <a:prstClr val="black"/>
                    </a:solidFill>
                  </a:rPr>
                  <a:t>ТВ</a:t>
                </a:r>
                <a:r>
                  <a:rPr lang="en-US" sz="800" b="1" dirty="0" smtClean="0">
                    <a:solidFill>
                      <a:prstClr val="black"/>
                    </a:solidFill>
                  </a:rPr>
                  <a:t/>
                </a:r>
                <a:br>
                  <a:rPr lang="en-US" sz="800" b="1" dirty="0" smtClean="0">
                    <a:solidFill>
                      <a:prstClr val="black"/>
                    </a:solidFill>
                  </a:rPr>
                </a:br>
                <a:r>
                  <a:rPr lang="uk-UA" sz="800" b="1" dirty="0" smtClean="0">
                    <a:solidFill>
                      <a:prstClr val="black"/>
                    </a:solidFill>
                  </a:rPr>
                  <a:t>13</a:t>
                </a:r>
                <a:endParaRPr lang="nn-NO" sz="8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6" name="Oval 128"/>
            <p:cNvSpPr>
              <a:spLocks/>
            </p:cNvSpPr>
            <p:nvPr/>
          </p:nvSpPr>
          <p:spPr bwMode="auto">
            <a:xfrm>
              <a:off x="2390408" y="1378888"/>
              <a:ext cx="297048" cy="312886"/>
            </a:xfrm>
            <a:prstGeom prst="ellipse">
              <a:avLst/>
            </a:prstGeom>
            <a:solidFill>
              <a:srgbClr val="B6E1E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ЗВТ</a:t>
              </a:r>
              <a:r>
                <a:rPr lang="en-US" sz="8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en-US" sz="8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02</a:t>
              </a:r>
              <a:endParaRPr lang="nn-NO" sz="800" b="1" dirty="0">
                <a:solidFill>
                  <a:srgbClr val="000000"/>
                </a:solidFill>
                <a:cs typeface="Arial"/>
              </a:endParaRPr>
            </a:p>
          </p:txBody>
        </p:sp>
        <p:sp>
          <p:nvSpPr>
            <p:cNvPr id="235" name="AutoShape 45"/>
            <p:cNvSpPr>
              <a:spLocks/>
            </p:cNvSpPr>
            <p:nvPr/>
          </p:nvSpPr>
          <p:spPr bwMode="auto">
            <a:xfrm>
              <a:off x="4437112" y="3995936"/>
              <a:ext cx="854047" cy="393718"/>
            </a:xfrm>
            <a:prstGeom prst="cloudCallout">
              <a:avLst>
                <a:gd name="adj1" fmla="val -93556"/>
                <a:gd name="adj2" fmla="val 50292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91440" tIns="45720" rIns="9144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900"/>
                </a:lnSpc>
                <a:defRPr sz="1000"/>
              </a:pPr>
              <a:endParaRPr lang="nn-NO" sz="8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endParaRPr>
            </a:p>
            <a:p>
              <a:pPr algn="ctr">
                <a:lnSpc>
                  <a:spcPts val="900"/>
                </a:lnSpc>
                <a:defRPr sz="1000"/>
              </a:pPr>
              <a:r>
                <a:rPr lang="nn-NO" sz="8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rPr>
                <a:t>CO</a:t>
              </a:r>
              <a:r>
                <a:rPr lang="nn-NO" sz="800" b="1" baseline="-25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rPr>
                <a:t>2</a:t>
              </a:r>
              <a:endParaRPr lang="nn-NO" sz="800" dirty="0">
                <a:solidFill>
                  <a:prstClr val="black"/>
                </a:solidFill>
              </a:endParaRPr>
            </a:p>
          </p:txBody>
        </p:sp>
        <p:sp>
          <p:nvSpPr>
            <p:cNvPr id="161" name="Oval 342"/>
            <p:cNvSpPr>
              <a:spLocks/>
            </p:cNvSpPr>
            <p:nvPr/>
          </p:nvSpPr>
          <p:spPr bwMode="auto">
            <a:xfrm>
              <a:off x="2405648" y="4716016"/>
              <a:ext cx="295796" cy="31205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smtClean="0">
                  <a:solidFill>
                    <a:prstClr val="white"/>
                  </a:solidFill>
                  <a:cs typeface="Arial"/>
                </a:rPr>
                <a:t>П0</a:t>
              </a:r>
              <a:r>
                <a:rPr lang="en-US" sz="800" b="1" dirty="0" smtClean="0">
                  <a:solidFill>
                    <a:prstClr val="white"/>
                  </a:solidFill>
                  <a:cs typeface="Arial"/>
                </a:rPr>
                <a:t>2</a:t>
              </a:r>
              <a:endParaRPr lang="nn-NO" sz="800" b="1" dirty="0">
                <a:solidFill>
                  <a:prstClr val="white"/>
                </a:solidFill>
              </a:endParaRPr>
            </a:p>
          </p:txBody>
        </p:sp>
        <p:cxnSp>
          <p:nvCxnSpPr>
            <p:cNvPr id="254" name="Straight Connector 249"/>
            <p:cNvCxnSpPr/>
            <p:nvPr/>
          </p:nvCxnSpPr>
          <p:spPr>
            <a:xfrm>
              <a:off x="4386312" y="651818"/>
              <a:ext cx="0" cy="36004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49"/>
            <p:cNvCxnSpPr/>
            <p:nvPr/>
          </p:nvCxnSpPr>
          <p:spPr>
            <a:xfrm>
              <a:off x="4437112" y="1795438"/>
              <a:ext cx="0" cy="432048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1" name="Group 180"/>
            <p:cNvGrpSpPr/>
            <p:nvPr/>
          </p:nvGrpSpPr>
          <p:grpSpPr>
            <a:xfrm>
              <a:off x="2844985" y="1403648"/>
              <a:ext cx="112438" cy="751518"/>
              <a:chOff x="2891176" y="476910"/>
              <a:chExt cx="112438" cy="751518"/>
            </a:xfrm>
          </p:grpSpPr>
          <p:sp>
            <p:nvSpPr>
              <p:cNvPr id="168" name="Freeform 167"/>
              <p:cNvSpPr>
                <a:spLocks/>
              </p:cNvSpPr>
              <p:nvPr/>
            </p:nvSpPr>
            <p:spPr bwMode="auto">
              <a:xfrm>
                <a:off x="2891176" y="476910"/>
                <a:ext cx="112438" cy="188629"/>
              </a:xfrm>
              <a:custGeom>
                <a:avLst/>
                <a:gdLst>
                  <a:gd name="T0" fmla="*/ 2147483646 w 141"/>
                  <a:gd name="T1" fmla="*/ 2147483646 h 343"/>
                  <a:gd name="T2" fmla="*/ 2147483646 w 141"/>
                  <a:gd name="T3" fmla="*/ 2147483646 h 343"/>
                  <a:gd name="T4" fmla="*/ 2147483646 w 141"/>
                  <a:gd name="T5" fmla="*/ 2147483646 h 343"/>
                  <a:gd name="T6" fmla="*/ 2147483646 w 141"/>
                  <a:gd name="T7" fmla="*/ 2147483646 h 343"/>
                  <a:gd name="T8" fmla="*/ 2147483646 w 141"/>
                  <a:gd name="T9" fmla="*/ 2147483646 h 343"/>
                  <a:gd name="T10" fmla="*/ 2147483646 w 141"/>
                  <a:gd name="T11" fmla="*/ 2147483646 h 343"/>
                  <a:gd name="T12" fmla="*/ 2147483646 w 141"/>
                  <a:gd name="T13" fmla="*/ 2147483646 h 343"/>
                  <a:gd name="T14" fmla="*/ 2147483646 w 141"/>
                  <a:gd name="T15" fmla="*/ 2147483646 h 343"/>
                  <a:gd name="T16" fmla="*/ 2147483646 w 141"/>
                  <a:gd name="T17" fmla="*/ 2147483646 h 343"/>
                  <a:gd name="T18" fmla="*/ 2147483646 w 141"/>
                  <a:gd name="T19" fmla="*/ 2147483646 h 343"/>
                  <a:gd name="T20" fmla="*/ 2147483646 w 141"/>
                  <a:gd name="T21" fmla="*/ 2147483646 h 343"/>
                  <a:gd name="T22" fmla="*/ 2147483646 w 141"/>
                  <a:gd name="T23" fmla="*/ 2147483646 h 343"/>
                  <a:gd name="T24" fmla="*/ 2147483646 w 141"/>
                  <a:gd name="T25" fmla="*/ 2147483646 h 343"/>
                  <a:gd name="T26" fmla="*/ 2147483646 w 141"/>
                  <a:gd name="T27" fmla="*/ 2147483646 h 343"/>
                  <a:gd name="T28" fmla="*/ 2147483646 w 141"/>
                  <a:gd name="T29" fmla="*/ 2147483646 h 343"/>
                  <a:gd name="T30" fmla="*/ 2147483646 w 141"/>
                  <a:gd name="T31" fmla="*/ 2147483646 h 343"/>
                  <a:gd name="T32" fmla="*/ 2147483646 w 141"/>
                  <a:gd name="T33" fmla="*/ 2147483646 h 343"/>
                  <a:gd name="T34" fmla="*/ 2147483646 w 141"/>
                  <a:gd name="T35" fmla="*/ 2147483646 h 343"/>
                  <a:gd name="T36" fmla="*/ 2147483646 w 141"/>
                  <a:gd name="T37" fmla="*/ 2147483646 h 343"/>
                  <a:gd name="T38" fmla="*/ 2147483646 w 141"/>
                  <a:gd name="T39" fmla="*/ 2147483646 h 343"/>
                  <a:gd name="T40" fmla="*/ 2147483646 w 141"/>
                  <a:gd name="T41" fmla="*/ 2147483646 h 343"/>
                  <a:gd name="T42" fmla="*/ 2147483646 w 141"/>
                  <a:gd name="T43" fmla="*/ 2147483646 h 343"/>
                  <a:gd name="T44" fmla="*/ 2147483646 w 141"/>
                  <a:gd name="T45" fmla="*/ 2147483646 h 343"/>
                  <a:gd name="T46" fmla="*/ 2147483646 w 141"/>
                  <a:gd name="T47" fmla="*/ 2147483646 h 343"/>
                  <a:gd name="T48" fmla="*/ 2147483646 w 141"/>
                  <a:gd name="T49" fmla="*/ 2147483646 h 34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41" h="343">
                    <a:moveTo>
                      <a:pt x="86" y="343"/>
                    </a:moveTo>
                    <a:cubicBezTo>
                      <a:pt x="82" y="331"/>
                      <a:pt x="82" y="317"/>
                      <a:pt x="76" y="306"/>
                    </a:cubicBezTo>
                    <a:cubicBezTo>
                      <a:pt x="64" y="282"/>
                      <a:pt x="65" y="305"/>
                      <a:pt x="65" y="291"/>
                    </a:cubicBezTo>
                    <a:cubicBezTo>
                      <a:pt x="60" y="281"/>
                      <a:pt x="58" y="267"/>
                      <a:pt x="49" y="260"/>
                    </a:cubicBezTo>
                    <a:cubicBezTo>
                      <a:pt x="43" y="256"/>
                      <a:pt x="29" y="265"/>
                      <a:pt x="29" y="265"/>
                    </a:cubicBezTo>
                    <a:cubicBezTo>
                      <a:pt x="26" y="255"/>
                      <a:pt x="16" y="249"/>
                      <a:pt x="13" y="239"/>
                    </a:cubicBezTo>
                    <a:cubicBezTo>
                      <a:pt x="9" y="226"/>
                      <a:pt x="10" y="211"/>
                      <a:pt x="8" y="197"/>
                    </a:cubicBezTo>
                    <a:cubicBezTo>
                      <a:pt x="7" y="192"/>
                      <a:pt x="5" y="187"/>
                      <a:pt x="3" y="182"/>
                    </a:cubicBezTo>
                    <a:cubicBezTo>
                      <a:pt x="7" y="142"/>
                      <a:pt x="0" y="122"/>
                      <a:pt x="39" y="135"/>
                    </a:cubicBezTo>
                    <a:cubicBezTo>
                      <a:pt x="29" y="120"/>
                      <a:pt x="26" y="106"/>
                      <a:pt x="13" y="93"/>
                    </a:cubicBezTo>
                    <a:cubicBezTo>
                      <a:pt x="6" y="73"/>
                      <a:pt x="9" y="66"/>
                      <a:pt x="24" y="52"/>
                    </a:cubicBezTo>
                    <a:cubicBezTo>
                      <a:pt x="56" y="63"/>
                      <a:pt x="27" y="78"/>
                      <a:pt x="60" y="68"/>
                    </a:cubicBezTo>
                    <a:cubicBezTo>
                      <a:pt x="62" y="51"/>
                      <a:pt x="61" y="33"/>
                      <a:pt x="65" y="16"/>
                    </a:cubicBezTo>
                    <a:cubicBezTo>
                      <a:pt x="66" y="11"/>
                      <a:pt x="74" y="0"/>
                      <a:pt x="76" y="5"/>
                    </a:cubicBezTo>
                    <a:cubicBezTo>
                      <a:pt x="119" y="128"/>
                      <a:pt x="59" y="26"/>
                      <a:pt x="91" y="78"/>
                    </a:cubicBezTo>
                    <a:cubicBezTo>
                      <a:pt x="125" y="70"/>
                      <a:pt x="141" y="73"/>
                      <a:pt x="112" y="104"/>
                    </a:cubicBezTo>
                    <a:cubicBezTo>
                      <a:pt x="100" y="140"/>
                      <a:pt x="92" y="132"/>
                      <a:pt x="117" y="140"/>
                    </a:cubicBezTo>
                    <a:cubicBezTo>
                      <a:pt x="97" y="147"/>
                      <a:pt x="90" y="155"/>
                      <a:pt x="107" y="171"/>
                    </a:cubicBezTo>
                    <a:cubicBezTo>
                      <a:pt x="109" y="176"/>
                      <a:pt x="115" y="182"/>
                      <a:pt x="112" y="187"/>
                    </a:cubicBezTo>
                    <a:cubicBezTo>
                      <a:pt x="102" y="207"/>
                      <a:pt x="75" y="171"/>
                      <a:pt x="112" y="208"/>
                    </a:cubicBezTo>
                    <a:cubicBezTo>
                      <a:pt x="95" y="219"/>
                      <a:pt x="79" y="222"/>
                      <a:pt x="60" y="228"/>
                    </a:cubicBezTo>
                    <a:cubicBezTo>
                      <a:pt x="72" y="241"/>
                      <a:pt x="76" y="253"/>
                      <a:pt x="81" y="270"/>
                    </a:cubicBezTo>
                    <a:cubicBezTo>
                      <a:pt x="79" y="277"/>
                      <a:pt x="79" y="285"/>
                      <a:pt x="76" y="291"/>
                    </a:cubicBezTo>
                    <a:cubicBezTo>
                      <a:pt x="64" y="315"/>
                      <a:pt x="65" y="292"/>
                      <a:pt x="65" y="306"/>
                    </a:cubicBezTo>
                    <a:lnTo>
                      <a:pt x="86" y="343"/>
                    </a:lnTo>
                    <a:close/>
                  </a:path>
                </a:pathLst>
              </a:custGeom>
              <a:solidFill>
                <a:srgbClr val="FFC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nb-NO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endParaRPr lang="en-GB" sz="800"/>
              </a:p>
            </p:txBody>
          </p:sp>
          <p:cxnSp>
            <p:nvCxnSpPr>
              <p:cNvPr id="174" name="Straight Connector 173"/>
              <p:cNvCxnSpPr/>
              <p:nvPr/>
            </p:nvCxnSpPr>
            <p:spPr>
              <a:xfrm flipH="1">
                <a:off x="2944519" y="899370"/>
                <a:ext cx="2876" cy="329058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4" name="Rectangle 223"/>
            <p:cNvSpPr/>
            <p:nvPr/>
          </p:nvSpPr>
          <p:spPr>
            <a:xfrm flipV="1">
              <a:off x="2877982" y="1620120"/>
              <a:ext cx="46962" cy="215576"/>
            </a:xfrm>
            <a:prstGeom prst="rect">
              <a:avLst/>
            </a:prstGeom>
            <a:pattFill prst="pct50">
              <a:fgClr>
                <a:schemeClr val="accent3">
                  <a:lumMod val="50000"/>
                </a:schemeClr>
              </a:fgClr>
              <a:bgClr>
                <a:schemeClr val="bg1"/>
              </a:bgClr>
            </a:pattFill>
            <a:ln w="635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" dirty="0"/>
            </a:p>
          </p:txBody>
        </p:sp>
        <p:sp>
          <p:nvSpPr>
            <p:cNvPr id="225" name="Oval 224"/>
            <p:cNvSpPr>
              <a:spLocks/>
            </p:cNvSpPr>
            <p:nvPr/>
          </p:nvSpPr>
          <p:spPr bwMode="auto">
            <a:xfrm>
              <a:off x="4351075" y="3085416"/>
              <a:ext cx="320060" cy="31288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smtClean="0">
                  <a:solidFill>
                    <a:prstClr val="black"/>
                  </a:solidFill>
                </a:rPr>
                <a:t>ТВ</a:t>
              </a:r>
              <a:r>
                <a:rPr lang="en-US" sz="800" b="1" dirty="0" smtClean="0">
                  <a:solidFill>
                    <a:prstClr val="black"/>
                  </a:solidFill>
                </a:rPr>
                <a:t/>
              </a:r>
              <a:br>
                <a:rPr lang="en-US" sz="800" b="1" dirty="0" smtClean="0">
                  <a:solidFill>
                    <a:prstClr val="black"/>
                  </a:solidFill>
                </a:rPr>
              </a:br>
              <a:r>
                <a:rPr lang="uk-UA" sz="800" b="1" dirty="0" smtClean="0">
                  <a:solidFill>
                    <a:prstClr val="black"/>
                  </a:solidFill>
                </a:rPr>
                <a:t>12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26" name="Straight Connector 249"/>
            <p:cNvCxnSpPr/>
            <p:nvPr/>
          </p:nvCxnSpPr>
          <p:spPr>
            <a:xfrm>
              <a:off x="4509120" y="3457972"/>
              <a:ext cx="0" cy="432048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Oval 315"/>
            <p:cNvSpPr>
              <a:spLocks/>
            </p:cNvSpPr>
            <p:nvPr/>
          </p:nvSpPr>
          <p:spPr bwMode="auto">
            <a:xfrm>
              <a:off x="2595384" y="1979712"/>
              <a:ext cx="320299" cy="332696"/>
            </a:xfrm>
            <a:prstGeom prst="ellipse">
              <a:avLst/>
            </a:prstGeom>
            <a:solidFill>
              <a:srgbClr val="B6E1E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ЗВТ</a:t>
              </a:r>
              <a:r>
                <a:rPr lang="en-US" sz="8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en-US" sz="8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03</a:t>
              </a:r>
              <a:endParaRPr lang="nn-NO" sz="800" b="1" dirty="0">
                <a:solidFill>
                  <a:srgbClr val="000000"/>
                </a:solidFill>
                <a:cs typeface="Arial"/>
              </a:endParaRPr>
            </a:p>
          </p:txBody>
        </p:sp>
        <p:sp>
          <p:nvSpPr>
            <p:cNvPr id="234" name="Oval 233"/>
            <p:cNvSpPr>
              <a:spLocks/>
            </p:cNvSpPr>
            <p:nvPr/>
          </p:nvSpPr>
          <p:spPr bwMode="auto">
            <a:xfrm>
              <a:off x="2947804" y="1472228"/>
              <a:ext cx="298903" cy="286353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smtClean="0">
                  <a:solidFill>
                    <a:prstClr val="black"/>
                  </a:solidFill>
                </a:rPr>
                <a:t>ТВ</a:t>
              </a:r>
              <a:r>
                <a:rPr lang="en-US" sz="800" b="1" dirty="0" smtClean="0">
                  <a:solidFill>
                    <a:prstClr val="black"/>
                  </a:solidFill>
                </a:rPr>
                <a:t/>
              </a:r>
              <a:br>
                <a:rPr lang="en-US" sz="800" b="1" dirty="0" smtClean="0">
                  <a:solidFill>
                    <a:prstClr val="black"/>
                  </a:solidFill>
                </a:rPr>
              </a:br>
              <a:r>
                <a:rPr lang="uk-UA" sz="800" b="1" dirty="0" smtClean="0">
                  <a:solidFill>
                    <a:prstClr val="black"/>
                  </a:solidFill>
                </a:rPr>
                <a:t>07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  <p:sp>
          <p:nvSpPr>
            <p:cNvPr id="239" name="Oval 315"/>
            <p:cNvSpPr>
              <a:spLocks/>
            </p:cNvSpPr>
            <p:nvPr/>
          </p:nvSpPr>
          <p:spPr bwMode="auto">
            <a:xfrm>
              <a:off x="2398028" y="7588716"/>
              <a:ext cx="320299" cy="332696"/>
            </a:xfrm>
            <a:prstGeom prst="ellipse">
              <a:avLst/>
            </a:prstGeom>
            <a:solidFill>
              <a:srgbClr val="B6E1E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ЗВТ</a:t>
              </a:r>
              <a:r>
                <a:rPr lang="en-US" sz="8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en-US" sz="8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05</a:t>
              </a:r>
              <a:endParaRPr lang="nn-NO" sz="800" b="1" dirty="0">
                <a:solidFill>
                  <a:srgbClr val="000000"/>
                </a:solidFill>
                <a:cs typeface="Arial"/>
              </a:endParaRPr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2636912" y="7956376"/>
              <a:ext cx="1728192" cy="338554"/>
            </a:xfrm>
            <a:prstGeom prst="rect">
              <a:avLst/>
            </a:prstGeom>
            <a:noFill/>
            <a:ln>
              <a:noFill/>
              <a:prstDash val="dash"/>
            </a:ln>
          </p:spPr>
          <p:txBody>
            <a:bodyPr wrap="square" rtlCol="0">
              <a:spAutoFit/>
            </a:bodyPr>
            <a:lstStyle/>
            <a:p>
              <a:r>
                <a:rPr lang="uk-UA" sz="800" dirty="0" smtClean="0"/>
                <a:t>Природний газ стороннім споживачам</a:t>
              </a:r>
              <a:endParaRPr lang="ru-RU" sz="800" dirty="0"/>
            </a:p>
          </p:txBody>
        </p:sp>
      </p:grpSp>
      <p:sp>
        <p:nvSpPr>
          <p:cNvPr id="140" name="Isosceles Triangle 134"/>
          <p:cNvSpPr>
            <a:spLocks noChangeArrowheads="1"/>
          </p:cNvSpPr>
          <p:nvPr/>
        </p:nvSpPr>
        <p:spPr bwMode="auto">
          <a:xfrm flipV="1">
            <a:off x="2022748" y="5148064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41" name="Isosceles Triangle 134"/>
          <p:cNvSpPr>
            <a:spLocks noChangeArrowheads="1"/>
          </p:cNvSpPr>
          <p:nvPr/>
        </p:nvSpPr>
        <p:spPr bwMode="auto">
          <a:xfrm flipV="1">
            <a:off x="116632" y="1619672"/>
            <a:ext cx="468000" cy="3600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 smtClean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7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700" b="1" dirty="0">
              <a:solidFill>
                <a:srgbClr val="31313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073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-PPT">
  <a:themeElements>
    <a:clrScheme name="Egendefinert 1">
      <a:dk1>
        <a:sysClr val="windowText" lastClr="000000"/>
      </a:dk1>
      <a:lt1>
        <a:sysClr val="window" lastClr="FFFFFF"/>
      </a:lt1>
      <a:dk2>
        <a:srgbClr val="313132"/>
      </a:dk2>
      <a:lt2>
        <a:srgbClr val="DEDBD8"/>
      </a:lt2>
      <a:accent1>
        <a:srgbClr val="2EAA62"/>
      </a:accent1>
      <a:accent2>
        <a:srgbClr val="0E4B48"/>
      </a:accent2>
      <a:accent3>
        <a:srgbClr val="85CEDB"/>
      </a:accent3>
      <a:accent4>
        <a:srgbClr val="D79170"/>
      </a:accent4>
      <a:accent5>
        <a:srgbClr val="2EAA62"/>
      </a:accent5>
      <a:accent6>
        <a:srgbClr val="727275"/>
      </a:accent6>
      <a:hlink>
        <a:srgbClr val="167B77"/>
      </a:hlink>
      <a:folHlink>
        <a:srgbClr val="85CEDB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5891</TotalTime>
  <Words>94</Words>
  <Application>Microsoft Office PowerPoint</Application>
  <PresentationFormat>On-screen Show (4:3)</PresentationFormat>
  <Paragraphs>64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CL-PPT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Hesam Darani</dc:creator>
  <cp:lastModifiedBy>Vlad</cp:lastModifiedBy>
  <cp:revision>204</cp:revision>
  <dcterms:created xsi:type="dcterms:W3CDTF">2017-09-25T11:38:40Z</dcterms:created>
  <dcterms:modified xsi:type="dcterms:W3CDTF">2019-02-06T13:29:18Z</dcterms:modified>
</cp:coreProperties>
</file>